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4"/>
  </p:notesMasterIdLst>
  <p:sldIdLst>
    <p:sldId id="256" r:id="rId2"/>
    <p:sldId id="312" r:id="rId3"/>
    <p:sldId id="313" r:id="rId4"/>
    <p:sldId id="29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97" r:id="rId14"/>
    <p:sldId id="266" r:id="rId15"/>
    <p:sldId id="268" r:id="rId16"/>
    <p:sldId id="270" r:id="rId17"/>
    <p:sldId id="271" r:id="rId18"/>
    <p:sldId id="298" r:id="rId19"/>
    <p:sldId id="272" r:id="rId20"/>
    <p:sldId id="273" r:id="rId21"/>
    <p:sldId id="274" r:id="rId22"/>
    <p:sldId id="275" r:id="rId23"/>
    <p:sldId id="278" r:id="rId24"/>
    <p:sldId id="279" r:id="rId25"/>
    <p:sldId id="281" r:id="rId26"/>
    <p:sldId id="282" r:id="rId27"/>
    <p:sldId id="283" r:id="rId28"/>
    <p:sldId id="284" r:id="rId29"/>
    <p:sldId id="286" r:id="rId30"/>
    <p:sldId id="287" r:id="rId31"/>
    <p:sldId id="311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9" r:id="rId40"/>
    <p:sldId id="310" r:id="rId41"/>
    <p:sldId id="308" r:id="rId42"/>
    <p:sldId id="307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707" autoAdjust="0"/>
  </p:normalViewPr>
  <p:slideViewPr>
    <p:cSldViewPr>
      <p:cViewPr varScale="1">
        <p:scale>
          <a:sx n="69" d="100"/>
          <a:sy n="69" d="100"/>
        </p:scale>
        <p:origin x="7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2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1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0" y="0"/>
            <a:ext cx="915271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0A3B2-D9E1-4166-BC89-C1A7731EE84E}" type="datetime1">
              <a:rPr lang="en-US" altLang="ko-KR"/>
              <a:pPr>
                <a:defRPr/>
              </a:pPr>
              <a:t>5/9/2022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(C) 2010 Pearson Education, Inc. 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70BE0-0949-4515-8B84-10CE91EDBB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639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74" y="1556792"/>
            <a:ext cx="2764926" cy="4749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10-2 : JLabel</a:t>
            </a:r>
            <a:r>
              <a:rPr lang="ko-KR" altLang="en-US" dirty="0" smtClean="0"/>
              <a:t> 이용 문자열과 이미지 출력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412776"/>
            <a:ext cx="478631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LabelEx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LabelEx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레이블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textLabel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</a:t>
            </a:r>
            <a:r>
              <a:rPr lang="ko-KR" altLang="en-US" sz="1200" b="1" dirty="0" err="1"/>
              <a:t>제임스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고슬링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입니더</a:t>
            </a:r>
            <a:r>
              <a:rPr lang="en-US" altLang="ko-KR" sz="1200" b="1" dirty="0"/>
              <a:t>!")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("images/gosling.jpg");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imageLabel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img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icon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("images/icon.gif");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label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커피한잔 </a:t>
            </a:r>
            <a:r>
              <a:rPr lang="ko-KR" altLang="en-US" sz="1200" b="1" dirty="0" err="1"/>
              <a:t>하실래예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전화주이소</a:t>
            </a:r>
            <a:r>
              <a:rPr lang="en-US" altLang="ko-KR" sz="1200" b="1" dirty="0"/>
              <a:t>",</a:t>
            </a:r>
          </a:p>
          <a:p>
            <a:pPr defTabSz="180000"/>
            <a:r>
              <a:rPr lang="en-US" altLang="ko-KR" sz="1200" b="1" dirty="0" smtClean="0"/>
              <a:t>						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icon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SwingConstants.CENTER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textLabel</a:t>
            </a:r>
            <a:r>
              <a:rPr lang="en-US" altLang="ko-KR" sz="1200" dirty="0" smtClean="0"/>
              <a:t>); 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imageLabel</a:t>
            </a:r>
            <a:r>
              <a:rPr lang="en-US" altLang="ko-KR" sz="1200" dirty="0" smtClean="0"/>
              <a:t>); 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(label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(300,500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LabelEx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 smtClean="0"/>
          </a:p>
        </p:txBody>
      </p:sp>
      <p:sp>
        <p:nvSpPr>
          <p:cNvPr id="8" name="자유형 7"/>
          <p:cNvSpPr/>
          <p:nvPr/>
        </p:nvSpPr>
        <p:spPr>
          <a:xfrm>
            <a:off x="4753254" y="1970031"/>
            <a:ext cx="1834970" cy="1440160"/>
          </a:xfrm>
          <a:custGeom>
            <a:avLst/>
            <a:gdLst>
              <a:gd name="connsiteX0" fmla="*/ 0 w 3453319"/>
              <a:gd name="connsiteY0" fmla="*/ 1583987 h 1583987"/>
              <a:gd name="connsiteX1" fmla="*/ 369651 w 3453319"/>
              <a:gd name="connsiteY1" fmla="*/ 1476983 h 1583987"/>
              <a:gd name="connsiteX2" fmla="*/ 1079770 w 3453319"/>
              <a:gd name="connsiteY2" fmla="*/ 1039238 h 1583987"/>
              <a:gd name="connsiteX3" fmla="*/ 1614792 w 3453319"/>
              <a:gd name="connsiteY3" fmla="*/ 348575 h 1583987"/>
              <a:gd name="connsiteX4" fmla="*/ 2266545 w 3453319"/>
              <a:gd name="connsiteY4" fmla="*/ 47017 h 1583987"/>
              <a:gd name="connsiteX5" fmla="*/ 3453319 w 3453319"/>
              <a:gd name="connsiteY5" fmla="*/ 66472 h 158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3319" h="1583987">
                <a:moveTo>
                  <a:pt x="0" y="1583987"/>
                </a:moveTo>
                <a:cubicBezTo>
                  <a:pt x="94844" y="1575881"/>
                  <a:pt x="189689" y="1567775"/>
                  <a:pt x="369651" y="1476983"/>
                </a:cubicBezTo>
                <a:cubicBezTo>
                  <a:pt x="549613" y="1386192"/>
                  <a:pt x="872247" y="1227306"/>
                  <a:pt x="1079770" y="1039238"/>
                </a:cubicBezTo>
                <a:cubicBezTo>
                  <a:pt x="1287293" y="851170"/>
                  <a:pt x="1416996" y="513945"/>
                  <a:pt x="1614792" y="348575"/>
                </a:cubicBezTo>
                <a:cubicBezTo>
                  <a:pt x="1812588" y="183205"/>
                  <a:pt x="1960124" y="94034"/>
                  <a:pt x="2266545" y="47017"/>
                </a:cubicBezTo>
                <a:cubicBezTo>
                  <a:pt x="2572966" y="0"/>
                  <a:pt x="3013142" y="33236"/>
                  <a:pt x="3453319" y="664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529118" y="3770230"/>
            <a:ext cx="2664296" cy="251298"/>
          </a:xfrm>
          <a:custGeom>
            <a:avLst/>
            <a:gdLst>
              <a:gd name="connsiteX0" fmla="*/ 0 w 2130357"/>
              <a:gd name="connsiteY0" fmla="*/ 175098 h 207524"/>
              <a:gd name="connsiteX1" fmla="*/ 778213 w 2130357"/>
              <a:gd name="connsiteY1" fmla="*/ 194554 h 207524"/>
              <a:gd name="connsiteX2" fmla="*/ 1527242 w 2130357"/>
              <a:gd name="connsiteY2" fmla="*/ 97277 h 207524"/>
              <a:gd name="connsiteX3" fmla="*/ 2130357 w 2130357"/>
              <a:gd name="connsiteY3" fmla="*/ 0 h 2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357" h="207524">
                <a:moveTo>
                  <a:pt x="0" y="175098"/>
                </a:moveTo>
                <a:cubicBezTo>
                  <a:pt x="261836" y="191311"/>
                  <a:pt x="523673" y="207524"/>
                  <a:pt x="778213" y="194554"/>
                </a:cubicBezTo>
                <a:cubicBezTo>
                  <a:pt x="1032753" y="181584"/>
                  <a:pt x="1301885" y="129703"/>
                  <a:pt x="1527242" y="97277"/>
                </a:cubicBezTo>
                <a:cubicBezTo>
                  <a:pt x="1752599" y="64851"/>
                  <a:pt x="1941478" y="32425"/>
                  <a:pt x="213035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69278" y="4522503"/>
            <a:ext cx="1296144" cy="1335959"/>
          </a:xfrm>
          <a:custGeom>
            <a:avLst/>
            <a:gdLst>
              <a:gd name="connsiteX0" fmla="*/ 0 w 2461098"/>
              <a:gd name="connsiteY0" fmla="*/ 1621 h 1703961"/>
              <a:gd name="connsiteX1" fmla="*/ 340468 w 2461098"/>
              <a:gd name="connsiteY1" fmla="*/ 50259 h 1703961"/>
              <a:gd name="connsiteX2" fmla="*/ 710119 w 2461098"/>
              <a:gd name="connsiteY2" fmla="*/ 303178 h 1703961"/>
              <a:gd name="connsiteX3" fmla="*/ 1147864 w 2461098"/>
              <a:gd name="connsiteY3" fmla="*/ 1295399 h 1703961"/>
              <a:gd name="connsiteX4" fmla="*/ 2461098 w 2461098"/>
              <a:gd name="connsiteY4" fmla="*/ 1703961 h 170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098" h="1703961">
                <a:moveTo>
                  <a:pt x="0" y="1621"/>
                </a:moveTo>
                <a:cubicBezTo>
                  <a:pt x="111057" y="810"/>
                  <a:pt x="222115" y="0"/>
                  <a:pt x="340468" y="50259"/>
                </a:cubicBezTo>
                <a:cubicBezTo>
                  <a:pt x="458821" y="100518"/>
                  <a:pt x="575553" y="95655"/>
                  <a:pt x="710119" y="303178"/>
                </a:cubicBezTo>
                <a:cubicBezTo>
                  <a:pt x="844685" y="510701"/>
                  <a:pt x="856034" y="1061935"/>
                  <a:pt x="1147864" y="1295399"/>
                </a:cubicBezTo>
                <a:cubicBezTo>
                  <a:pt x="1439694" y="1528863"/>
                  <a:pt x="1950396" y="1616412"/>
                  <a:pt x="2461098" y="17039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303114" y="1510331"/>
            <a:ext cx="628471" cy="459700"/>
          </a:xfrm>
          <a:prstGeom prst="wedgeRoundRectCallout">
            <a:avLst>
              <a:gd name="adj1" fmla="val 76733"/>
              <a:gd name="adj2" fmla="val 49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문자열</a:t>
            </a:r>
            <a:endParaRPr lang="ko-KR" altLang="en-US" sz="1050" dirty="0"/>
          </a:p>
          <a:p>
            <a:r>
              <a:rPr lang="ko-KR" altLang="en-US" sz="1050" dirty="0"/>
              <a:t>레이블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303114" y="3310530"/>
            <a:ext cx="628471" cy="459700"/>
          </a:xfrm>
          <a:prstGeom prst="wedgeRoundRectCallout">
            <a:avLst>
              <a:gd name="adj1" fmla="val 93851"/>
              <a:gd name="adj2" fmla="val 187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이미지</a:t>
            </a:r>
            <a:endParaRPr lang="en-US" altLang="ko-KR" sz="1050" dirty="0" smtClean="0"/>
          </a:p>
          <a:p>
            <a:r>
              <a:rPr lang="ko-KR" altLang="en-US" sz="1050" dirty="0" smtClean="0"/>
              <a:t>레이블</a:t>
            </a:r>
            <a:endParaRPr lang="ko-KR" altLang="en-US" sz="105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969278" y="5839280"/>
            <a:ext cx="845965" cy="817245"/>
          </a:xfrm>
          <a:prstGeom prst="wedgeRoundRectCallout">
            <a:avLst>
              <a:gd name="adj1" fmla="val 91732"/>
              <a:gd name="adj2" fmla="val -9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이미지와</a:t>
            </a:r>
            <a:endParaRPr lang="en-US" altLang="ko-KR" sz="1050" dirty="0" smtClean="0"/>
          </a:p>
          <a:p>
            <a:r>
              <a:rPr lang="ko-KR" altLang="en-US" sz="1050" dirty="0" smtClean="0"/>
              <a:t>텍스트가</a:t>
            </a:r>
            <a:endParaRPr lang="en-US" altLang="ko-KR" sz="1050" dirty="0" smtClean="0"/>
          </a:p>
          <a:p>
            <a:r>
              <a:rPr lang="ko-KR" altLang="en-US" sz="1050" dirty="0" smtClean="0"/>
              <a:t>함께 있는</a:t>
            </a:r>
            <a:endParaRPr lang="en-US" altLang="ko-KR" sz="1050" dirty="0" smtClean="0"/>
          </a:p>
          <a:p>
            <a:r>
              <a:rPr lang="ko-KR" altLang="en-US" sz="1050" dirty="0" smtClean="0"/>
              <a:t>레이블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373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01" y="2389252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JButton</a:t>
            </a:r>
            <a:r>
              <a:rPr lang="ko-KR" altLang="en-US" dirty="0" smtClean="0"/>
              <a:t>으로 버튼 만들기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03648" y="5929535"/>
            <a:ext cx="42982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JButton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btn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JButton</a:t>
            </a:r>
            <a:r>
              <a:rPr lang="en-US" altLang="ko-KR" sz="1400" dirty="0" smtClean="0"/>
              <a:t>("hello");</a:t>
            </a:r>
            <a:endParaRPr lang="ko-KR" altLang="en-US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57182"/>
            <a:ext cx="5642694" cy="121603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365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 dirty="0" err="1" smtClean="0"/>
              <a:t>JButton</a:t>
            </a:r>
            <a:r>
              <a:rPr lang="ko-KR" altLang="en-US" sz="1800" dirty="0" smtClean="0"/>
              <a:t>의 용도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버튼 모양의 컴포넌트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사용자로부터 명령을 입력 받기 위한 목적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버튼은 클릭될 때 </a:t>
            </a:r>
            <a:r>
              <a:rPr lang="en-US" altLang="ko-KR" sz="1600" dirty="0" smtClean="0"/>
              <a:t>Action </a:t>
            </a:r>
            <a:r>
              <a:rPr lang="ko-KR" altLang="en-US" sz="1600" dirty="0" smtClean="0"/>
              <a:t>이벤트 발생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버튼 생성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"hello</a:t>
            </a:r>
            <a:r>
              <a:rPr lang="en-US" altLang="ko-KR" sz="1600" dirty="0"/>
              <a:t>" </a:t>
            </a:r>
            <a:r>
              <a:rPr lang="ko-KR" altLang="en-US" sz="1600" dirty="0" smtClean="0"/>
              <a:t>문자열을 가진 버튼 생성 예</a:t>
            </a:r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331640" y="3072780"/>
            <a:ext cx="932304" cy="280928"/>
          </a:xfrm>
          <a:prstGeom prst="wedgeRoundRectCallout">
            <a:avLst>
              <a:gd name="adj1" fmla="val 137122"/>
              <a:gd name="adj2" fmla="val -322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버튼 이미지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568200" y="3148072"/>
            <a:ext cx="932304" cy="280928"/>
          </a:xfrm>
          <a:prstGeom prst="wedgeRoundRectCallout">
            <a:avLst>
              <a:gd name="adj1" fmla="val -103270"/>
              <a:gd name="adj2" fmla="val -418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버튼 문자열</a:t>
            </a:r>
          </a:p>
        </p:txBody>
      </p:sp>
    </p:spTree>
    <p:extLst>
      <p:ext uri="{BB962C8B-B14F-4D97-AF65-F5344CB8AC3E}">
        <p14:creationId xmlns:p14="http://schemas.microsoft.com/office/powerpoint/2010/main" val="20160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이미지 버튼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하나의 버튼에 </a:t>
            </a:r>
            <a:r>
              <a:rPr lang="en-US" altLang="ko-KR" sz="2000" dirty="0" smtClean="0"/>
              <a:t>3 </a:t>
            </a:r>
            <a:r>
              <a:rPr lang="ko-KR" altLang="en-US" sz="2000" dirty="0" smtClean="0"/>
              <a:t>개의 이미지 등록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마우스 조작에 따라 </a:t>
            </a:r>
            <a:r>
              <a:rPr lang="en-US" altLang="ko-KR" sz="1800" dirty="0" smtClean="0"/>
              <a:t>3 </a:t>
            </a:r>
            <a:r>
              <a:rPr lang="ko-KR" altLang="en-US" sz="1800" dirty="0" smtClean="0"/>
              <a:t>개의 이미지 중 적절한 이미지 자동 출력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개의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버튼 이미지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normalIcon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버튼의 보통 상태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때 출력되는 이미지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생성자에</a:t>
            </a:r>
            <a:r>
              <a:rPr lang="ko-KR" altLang="en-US" sz="1600" dirty="0" smtClean="0"/>
              <a:t> 이미지 아이콘 전달 혹은 </a:t>
            </a:r>
            <a:r>
              <a:rPr lang="en-US" altLang="ko-KR" sz="1600" dirty="0" err="1" smtClean="0"/>
              <a:t>JButton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setIcon</a:t>
            </a:r>
            <a:r>
              <a:rPr lang="en-US" altLang="ko-KR" sz="1600" dirty="0" smtClean="0"/>
              <a:t>(Icon image); </a:t>
            </a:r>
          </a:p>
          <a:p>
            <a:pPr lvl="1"/>
            <a:r>
              <a:rPr lang="en-US" altLang="ko-KR" sz="1800" dirty="0" err="1" smtClean="0"/>
              <a:t>rolloverIcon</a:t>
            </a:r>
            <a:endParaRPr lang="en-US" altLang="ko-KR" sz="1800" dirty="0" smtClean="0"/>
          </a:p>
          <a:p>
            <a:pPr lvl="2"/>
            <a:r>
              <a:rPr lang="ko-KR" altLang="en-US" sz="1600" dirty="0"/>
              <a:t>버튼에 마우스가 올라갈 때 출력되는 이미지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이미지 설정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JButton</a:t>
            </a:r>
            <a:r>
              <a:rPr lang="ko-KR" altLang="en-US" sz="1600" dirty="0" smtClean="0"/>
              <a:t>의 </a:t>
            </a:r>
            <a:r>
              <a:rPr lang="en-US" altLang="ko-KR" sz="1600" dirty="0" err="1"/>
              <a:t>setRolloverIcon</a:t>
            </a:r>
            <a:r>
              <a:rPr lang="en-US" altLang="ko-KR" sz="1600" dirty="0"/>
              <a:t>(Icon image); 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pressedIcon</a:t>
            </a:r>
            <a:endParaRPr lang="en-US" altLang="ko-KR" sz="1800" dirty="0" smtClean="0"/>
          </a:p>
          <a:p>
            <a:pPr lvl="2"/>
            <a:r>
              <a:rPr lang="ko-KR" altLang="en-US" sz="1600" dirty="0"/>
              <a:t>버튼을 누른 상태 때 출력되는 이미지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이미지 설정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JButton</a:t>
            </a:r>
            <a:r>
              <a:rPr lang="ko-KR" altLang="en-US" sz="1600" dirty="0" smtClean="0"/>
              <a:t>의 </a:t>
            </a:r>
            <a:r>
              <a:rPr lang="en-US" altLang="ko-KR" sz="1600" dirty="0" err="1"/>
              <a:t>setPressedIcon</a:t>
            </a:r>
            <a:r>
              <a:rPr lang="en-US" altLang="ko-KR" sz="1600"/>
              <a:t>(Icon image)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버튼에 이미지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이미지 로딩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필요한 이미지 로딩 </a:t>
            </a:r>
            <a:r>
              <a:rPr lang="en-US" altLang="ko-KR" sz="1600" dirty="0" smtClean="0"/>
              <a:t>: new </a:t>
            </a:r>
            <a:r>
              <a:rPr lang="en-US" altLang="ko-KR" sz="1600" dirty="0" err="1"/>
              <a:t>ImageIcon</a:t>
            </a:r>
            <a:r>
              <a:rPr lang="en-US" altLang="ko-KR" sz="1600" dirty="0"/>
              <a:t>(</a:t>
            </a:r>
            <a:r>
              <a:rPr lang="ko-KR" altLang="en-US" sz="1600" dirty="0"/>
              <a:t>이미지</a:t>
            </a:r>
            <a:r>
              <a:rPr lang="en-US" altLang="ko-KR" sz="1600" dirty="0"/>
              <a:t> </a:t>
            </a:r>
            <a:r>
              <a:rPr lang="ko-KR" altLang="en-US" sz="1600" dirty="0"/>
              <a:t>경로명</a:t>
            </a:r>
            <a:r>
              <a:rPr lang="en-US" altLang="ko-KR" sz="1600" dirty="0" smtClean="0"/>
              <a:t>);</a:t>
            </a:r>
          </a:p>
          <a:p>
            <a:pPr lvl="1"/>
            <a:r>
              <a:rPr lang="ko-KR" altLang="en-US" sz="1600" dirty="0" smtClean="0"/>
              <a:t>사례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ko-KR" altLang="en-US" sz="1800" dirty="0" smtClean="0"/>
              <a:t>버튼에 이미지 등록</a:t>
            </a:r>
            <a:endParaRPr lang="en-US" altLang="ko-KR" sz="1800" dirty="0" smtClean="0"/>
          </a:p>
          <a:p>
            <a:pPr lvl="1"/>
            <a:r>
              <a:rPr lang="en-US" altLang="ko-KR" sz="1600" dirty="0" err="1" smtClean="0"/>
              <a:t>JButton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호출하여 이미지 등록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smtClean="0"/>
              <a:t>실행 중에 </a:t>
            </a:r>
            <a:r>
              <a:rPr lang="en-US" altLang="ko-KR" sz="1600" dirty="0" smtClean="0"/>
              <a:t>normal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디폴트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교체 사례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42088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ImageIcon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normalIcon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("images/normalIcon.gif");</a:t>
            </a:r>
          </a:p>
          <a:p>
            <a:r>
              <a:rPr lang="en-US" altLang="ko-KR" sz="1400" dirty="0" err="1"/>
              <a:t>ImageIcon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rolloverIcon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("images/rolloverIcon.gif");</a:t>
            </a:r>
          </a:p>
          <a:p>
            <a:r>
              <a:rPr lang="en-US" altLang="ko-KR" sz="1400" dirty="0" err="1"/>
              <a:t>ImageIcon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pressedIcon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("images/pressedIcon.gif");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436510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JButton</a:t>
            </a:r>
            <a:r>
              <a:rPr lang="en-US" altLang="ko-KR" sz="1400" dirty="0"/>
              <a:t> button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ko-KR" altLang="en-US" sz="1400" dirty="0"/>
              <a:t>테스트버튼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normalIcon</a:t>
            </a:r>
            <a:r>
              <a:rPr lang="en-US" altLang="ko-KR" sz="1400" dirty="0"/>
              <a:t>); // </a:t>
            </a:r>
            <a:r>
              <a:rPr lang="en-US" altLang="ko-KR" sz="1400" dirty="0" err="1"/>
              <a:t>normalIcon</a:t>
            </a:r>
            <a:r>
              <a:rPr lang="en-US" altLang="ko-KR" sz="1400" dirty="0"/>
              <a:t> </a:t>
            </a:r>
            <a:r>
              <a:rPr lang="ko-KR" altLang="en-US" sz="1400" dirty="0"/>
              <a:t>달기</a:t>
            </a:r>
          </a:p>
          <a:p>
            <a:r>
              <a:rPr lang="en-US" altLang="ko-KR" sz="1400" dirty="0" err="1"/>
              <a:t>button.setRolloverIcon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rolloverIcon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rolloverIcon</a:t>
            </a:r>
            <a:r>
              <a:rPr lang="en-US" altLang="ko-KR" sz="1400" dirty="0"/>
              <a:t> </a:t>
            </a:r>
            <a:r>
              <a:rPr lang="ko-KR" altLang="en-US" sz="1400" dirty="0"/>
              <a:t>달기</a:t>
            </a:r>
          </a:p>
          <a:p>
            <a:r>
              <a:rPr lang="en-US" altLang="ko-KR" sz="1400" dirty="0" err="1"/>
              <a:t>button.setPressedIcon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pressedIcon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pressedIcon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달기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331640" y="5661248"/>
            <a:ext cx="66247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ImageIcon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newIcon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ImageIcon</a:t>
            </a:r>
            <a:r>
              <a:rPr lang="en-US" altLang="ko-KR" sz="1400" dirty="0"/>
              <a:t>("images/newIcon.gif");</a:t>
            </a:r>
          </a:p>
          <a:p>
            <a:r>
              <a:rPr lang="en-US" altLang="ko-KR" sz="1400" dirty="0" err="1"/>
              <a:t>button.setIcon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newIcon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디폴트 이미지 변경</a:t>
            </a:r>
          </a:p>
        </p:txBody>
      </p:sp>
    </p:spTree>
    <p:extLst>
      <p:ext uri="{BB962C8B-B14F-4D97-AF65-F5344CB8AC3E}">
        <p14:creationId xmlns:p14="http://schemas.microsoft.com/office/powerpoint/2010/main" val="35176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28531"/>
            <a:ext cx="851148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JButton</a:t>
            </a:r>
            <a:r>
              <a:rPr lang="ko-KR" altLang="en-US" dirty="0"/>
              <a:t>을 이용한 이미지 버튼 만들기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77526" y="1741072"/>
            <a:ext cx="525658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ButtonImageEx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ButtonImageEx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버튼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ImageIcon </a:t>
            </a:r>
            <a:r>
              <a:rPr lang="en-US" altLang="ko-KR" sz="1200" dirty="0"/>
              <a:t>normalIcon = </a:t>
            </a:r>
            <a:r>
              <a:rPr lang="en-US" altLang="ko-KR" sz="1200" dirty="0" smtClean="0"/>
              <a:t>new ImageIcon</a:t>
            </a:r>
            <a:r>
              <a:rPr lang="en-US" altLang="ko-KR" sz="1200" dirty="0"/>
              <a:t>("images/normalIcon.gif");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rolloverIcon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("images/rolloverIcon.gif");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pressedIcon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("images/pressedIcon.gif");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JButton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btn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("call~~", </a:t>
            </a:r>
            <a:r>
              <a:rPr lang="en-US" altLang="ko-KR" sz="1200" b="1" dirty="0" err="1"/>
              <a:t>normalIcon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btn.setPressedIcon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pressedIcon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pressedIcon</a:t>
            </a:r>
            <a:r>
              <a:rPr lang="ko-KR" altLang="en-US" sz="1200" dirty="0"/>
              <a:t>용 이미지 등록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btn.setRolloverIcon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rolloverIcon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rolloverIcon</a:t>
            </a:r>
            <a:r>
              <a:rPr lang="ko-KR" altLang="en-US" sz="1200" dirty="0"/>
              <a:t>용 이미지 등록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ButtonImageEx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68026" y="3039173"/>
            <a:ext cx="2866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보통 상태에 있는 동안 </a:t>
            </a:r>
            <a:r>
              <a:rPr lang="en-US" altLang="ko-KR" sz="1100" dirty="0" smtClean="0"/>
              <a:t>(normalIcon.gif)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83089" y="4707329"/>
            <a:ext cx="323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마우스가 버튼 위에  올라간 경우 </a:t>
            </a:r>
            <a:r>
              <a:rPr lang="en-US" altLang="ko-KR" sz="1050" dirty="0" smtClean="0"/>
              <a:t>(rolloverIcon.gif)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365837" y="6436139"/>
            <a:ext cx="2670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마우스가 눌러진 순간 </a:t>
            </a:r>
            <a:r>
              <a:rPr lang="en-US" altLang="ko-KR" sz="1050" dirty="0" smtClean="0"/>
              <a:t>(pressedIcon.gif)</a:t>
            </a:r>
            <a:endParaRPr lang="ko-KR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390699" y="1300118"/>
            <a:ext cx="4488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작동하는 이미지 버튼을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8" y="3312721"/>
            <a:ext cx="2222763" cy="1365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0" y="5058621"/>
            <a:ext cx="2246196" cy="1369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" y="1703438"/>
            <a:ext cx="2213713" cy="13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8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26" y="1542425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JCheckBox</a:t>
            </a:r>
            <a:r>
              <a:rPr lang="ko-KR" altLang="en-US" dirty="0" smtClean="0"/>
              <a:t>로 체크박스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JCheckBox</a:t>
            </a:r>
            <a:r>
              <a:rPr lang="ko-KR" altLang="en-US" sz="2000" dirty="0" smtClean="0"/>
              <a:t>의 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선택</a:t>
            </a:r>
            <a:r>
              <a:rPr lang="en-US" altLang="ko-KR" sz="1800" dirty="0" smtClean="0"/>
              <a:t>(selected)</a:t>
            </a:r>
            <a:r>
              <a:rPr lang="ko-KR" altLang="en-US" sz="1800" dirty="0" smtClean="0"/>
              <a:t>과 </a:t>
            </a:r>
            <a:r>
              <a:rPr lang="ko-KR" altLang="en-US" sz="1800" dirty="0" err="1" smtClean="0"/>
              <a:t>비선택</a:t>
            </a:r>
            <a:r>
              <a:rPr lang="en-US" altLang="ko-KR" sz="1800" dirty="0" smtClean="0"/>
              <a:t>(deselected)</a:t>
            </a:r>
          </a:p>
          <a:p>
            <a:pPr marL="365760" lvl="1" indent="0">
              <a:buNone/>
            </a:pPr>
            <a:r>
              <a:rPr lang="ko-KR" altLang="en-US" sz="1800" dirty="0" smtClean="0"/>
              <a:t>   두 상태만 가지는 버튼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체크박스 생성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문자열을 가진 체크박스 생성 예</a:t>
            </a:r>
            <a:endParaRPr lang="en-US" altLang="ko-KR" sz="16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5"/>
            <a:ext cx="6061799" cy="153113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5004048" y="2599145"/>
            <a:ext cx="1198055" cy="280928"/>
          </a:xfrm>
          <a:prstGeom prst="wedgeRoundRectCallout">
            <a:avLst>
              <a:gd name="adj1" fmla="val 63791"/>
              <a:gd name="adj2" fmla="val -175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체크박스 문자열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576371" y="2760325"/>
            <a:ext cx="1198055" cy="280928"/>
          </a:xfrm>
          <a:prstGeom prst="wedgeRoundRectCallout">
            <a:avLst>
              <a:gd name="adj1" fmla="val -71843"/>
              <a:gd name="adj2" fmla="val -175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체크박스 이미지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92420" y="5445224"/>
            <a:ext cx="618395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JCheckBox</a:t>
            </a:r>
            <a:r>
              <a:rPr lang="en-US" altLang="ko-KR" sz="1200" dirty="0"/>
              <a:t> apple = new </a:t>
            </a:r>
            <a:r>
              <a:rPr lang="en-US" altLang="ko-KR" sz="1200" dirty="0" err="1"/>
              <a:t>JCheckBox</a:t>
            </a:r>
            <a:r>
              <a:rPr lang="en-US" altLang="ko-KR" sz="1200" dirty="0"/>
              <a:t>("</a:t>
            </a:r>
            <a:r>
              <a:rPr lang="ko-KR" altLang="en-US" sz="1200" dirty="0"/>
              <a:t>사과</a:t>
            </a:r>
            <a:r>
              <a:rPr lang="en-US" altLang="ko-KR" sz="1200" dirty="0"/>
              <a:t>"); // "</a:t>
            </a:r>
            <a:r>
              <a:rPr lang="ko-KR" altLang="en-US" sz="1200" dirty="0"/>
              <a:t>사과</a:t>
            </a:r>
            <a:r>
              <a:rPr lang="en-US" altLang="ko-KR" sz="1200" dirty="0"/>
              <a:t>" </a:t>
            </a:r>
            <a:r>
              <a:rPr lang="ko-KR" altLang="en-US" sz="1200" dirty="0"/>
              <a:t>체크박스 생성</a:t>
            </a:r>
          </a:p>
          <a:p>
            <a:r>
              <a:rPr lang="en-US" altLang="ko-KR" sz="1200" dirty="0" err="1"/>
              <a:t>JCheckBox</a:t>
            </a:r>
            <a:r>
              <a:rPr lang="en-US" altLang="ko-KR" sz="1200" dirty="0"/>
              <a:t> pear = new </a:t>
            </a:r>
            <a:r>
              <a:rPr lang="en-US" altLang="ko-KR" sz="1200" dirty="0" err="1"/>
              <a:t>JCheckBox</a:t>
            </a:r>
            <a:r>
              <a:rPr lang="en-US" altLang="ko-KR" sz="1200" dirty="0"/>
              <a:t>("</a:t>
            </a:r>
            <a:r>
              <a:rPr lang="ko-KR" altLang="en-US" sz="1200" dirty="0"/>
              <a:t>배</a:t>
            </a:r>
            <a:r>
              <a:rPr lang="en-US" altLang="ko-KR" sz="1200" dirty="0"/>
              <a:t>", true); // </a:t>
            </a:r>
            <a:r>
              <a:rPr lang="ko-KR" altLang="en-US" sz="1200" dirty="0"/>
              <a:t>선택 상태의 </a:t>
            </a:r>
            <a:r>
              <a:rPr lang="en-US" altLang="ko-KR" sz="1200" dirty="0"/>
              <a:t>"</a:t>
            </a:r>
            <a:r>
              <a:rPr lang="ko-KR" altLang="en-US" sz="1200" dirty="0"/>
              <a:t>배</a:t>
            </a:r>
            <a:r>
              <a:rPr lang="en-US" altLang="ko-KR" sz="1200" dirty="0"/>
              <a:t>" </a:t>
            </a:r>
            <a:r>
              <a:rPr lang="ko-KR" altLang="en-US" sz="1200" dirty="0"/>
              <a:t>체크박스 생성</a:t>
            </a:r>
          </a:p>
        </p:txBody>
      </p:sp>
    </p:spTree>
    <p:extLst>
      <p:ext uri="{BB962C8B-B14F-4D97-AF65-F5344CB8AC3E}">
        <p14:creationId xmlns:p14="http://schemas.microsoft.com/office/powerpoint/2010/main" val="32755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10-4 : </a:t>
            </a:r>
            <a:r>
              <a:rPr lang="en-US" altLang="ko-KR" dirty="0" err="1"/>
              <a:t>JCheckBox</a:t>
            </a:r>
            <a:r>
              <a:rPr lang="ko-KR" altLang="en-US" dirty="0"/>
              <a:t>로 체크박스 만들기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3928" y="1743762"/>
            <a:ext cx="432048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CheckBoxEx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체크박스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체크박스를 생성한다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apple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pear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cherry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(cherry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11560" y="1300118"/>
            <a:ext cx="6183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같은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문자열 체크박스를 가진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99155" y="341000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초기 상태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65226" y="5644805"/>
            <a:ext cx="2526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체리 체크박스를 선택한 상태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778256" y="4211582"/>
            <a:ext cx="1080928" cy="459700"/>
          </a:xfrm>
          <a:prstGeom prst="wedgeRoundRectCallout">
            <a:avLst>
              <a:gd name="adj1" fmla="val -70925"/>
              <a:gd name="adj2" fmla="val -691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선택 상태의 </a:t>
            </a:r>
            <a:endParaRPr lang="en-US" altLang="ko-KR" sz="1050" dirty="0" smtClean="0"/>
          </a:p>
          <a:p>
            <a:r>
              <a:rPr lang="ko-KR" altLang="en-US" sz="1050" dirty="0" smtClean="0"/>
              <a:t>체크박스 </a:t>
            </a:r>
            <a:r>
              <a:rPr lang="ko-KR" altLang="en-US" sz="1050" dirty="0"/>
              <a:t>생성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6" y="1898416"/>
            <a:ext cx="2258845" cy="13661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96" y="4190585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체크박스에 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sz="1800" dirty="0" smtClean="0"/>
              <a:t>Item </a:t>
            </a:r>
            <a:r>
              <a:rPr lang="ko-KR" altLang="en-US" sz="1800" dirty="0" smtClean="0"/>
              <a:t>이벤트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체크 박스의 선택 상태에 변화가 생길 때 발생하는 이벤트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사용자가 마우스나 키보드로 체크박스를 선택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해제할 때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프로그램에서 체크박스를 선택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해제하여 체크 상태에 변화가 생길 때</a:t>
            </a:r>
            <a:endParaRPr lang="en-US" altLang="ko-KR" sz="14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이벤트가 발생하면 </a:t>
            </a:r>
            <a:r>
              <a:rPr lang="en-US" altLang="ko-KR" sz="1600" dirty="0" err="1" smtClean="0"/>
              <a:t>ItemEvent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 생성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ItemListener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리스너를</a:t>
            </a:r>
            <a:r>
              <a:rPr lang="ko-KR" altLang="en-US" sz="1600" dirty="0" smtClean="0"/>
              <a:t> 이용하여 이벤트 처리</a:t>
            </a:r>
            <a:endParaRPr lang="en-US" altLang="ko-KR" sz="1600" dirty="0" smtClean="0"/>
          </a:p>
          <a:p>
            <a:r>
              <a:rPr lang="en-US" altLang="ko-KR" sz="1800" dirty="0" err="1" smtClean="0"/>
              <a:t>ItemListener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리스너의</a:t>
            </a:r>
            <a:r>
              <a:rPr lang="ko-KR" altLang="en-US" sz="1800" dirty="0" smtClean="0"/>
              <a:t> 추상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err="1" smtClean="0"/>
              <a:t>ItemEvent</a:t>
            </a:r>
            <a:r>
              <a:rPr lang="ko-KR" altLang="en-US" sz="1800" dirty="0" smtClean="0"/>
              <a:t>의 주요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3"/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57327" y="25649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dirty="0" err="1" smtClean="0"/>
              <a:t>c.setSelected</a:t>
            </a:r>
            <a:r>
              <a:rPr lang="en-US" altLang="ko-KR" sz="1400" dirty="0" smtClean="0"/>
              <a:t>(true); // </a:t>
            </a:r>
            <a:r>
              <a:rPr lang="ko-KR" altLang="en-US" sz="1400" dirty="0" smtClean="0"/>
              <a:t>선택 상태로 변경</a:t>
            </a:r>
            <a:endParaRPr lang="en-US" altLang="ko-KR" sz="1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5373216"/>
            <a:ext cx="6480720" cy="109789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65104"/>
            <a:ext cx="6480721" cy="35537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450799"/>
            <a:ext cx="2258845" cy="18451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228600"/>
            <a:ext cx="8784976" cy="752128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10-5 : </a:t>
            </a:r>
            <a:r>
              <a:rPr lang="en-US" altLang="ko-KR" sz="2400" dirty="0" err="1"/>
              <a:t>ItemEvent</a:t>
            </a:r>
            <a:r>
              <a:rPr lang="ko-KR" altLang="en-US" sz="2400" dirty="0"/>
              <a:t>를 활용하여 체크박스로 </a:t>
            </a:r>
            <a:r>
              <a:rPr lang="ko-KR" altLang="en-US" sz="2400" dirty="0" smtClean="0"/>
              <a:t>가격 합산 응용</a:t>
            </a:r>
            <a:endParaRPr lang="ko-KR" altLang="en-US" sz="2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1340768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사과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체리 체크박스를 만들고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사용자가 과일을 선택하면 선택된 과일의 가격을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합산하여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604238" y="2780928"/>
            <a:ext cx="765244" cy="459700"/>
          </a:xfrm>
          <a:prstGeom prst="wedgeRoundRectCallout">
            <a:avLst>
              <a:gd name="adj1" fmla="val -124647"/>
              <a:gd name="adj2" fmla="val 108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3 </a:t>
            </a:r>
            <a:r>
              <a:rPr lang="ko-KR" altLang="en-US" sz="1050" dirty="0" smtClean="0"/>
              <a:t>개의</a:t>
            </a:r>
            <a:endParaRPr lang="en-US" altLang="ko-KR" sz="1050" dirty="0" smtClean="0"/>
          </a:p>
          <a:p>
            <a:r>
              <a:rPr lang="ko-KR" altLang="en-US" sz="1050" dirty="0" smtClean="0"/>
              <a:t>체크박스</a:t>
            </a:r>
            <a:endParaRPr lang="ko-KR" altLang="en-US" sz="105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92276" y="3373388"/>
            <a:ext cx="1827617" cy="280928"/>
          </a:xfrm>
          <a:prstGeom prst="wedgeRoundRectCallout">
            <a:avLst>
              <a:gd name="adj1" fmla="val -91668"/>
              <a:gd name="adj2" fmla="val -515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smtClean="0"/>
              <a:t>계산 합을 출력하는 레이블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50799"/>
            <a:ext cx="2258845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655496" cy="75212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10-5 </a:t>
            </a:r>
            <a:r>
              <a:rPr lang="ko-KR" altLang="en-US" sz="2400" dirty="0" smtClean="0"/>
              <a:t>정답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1412776"/>
            <a:ext cx="453650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CheckBoxItemEventEx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JCheckBox </a:t>
            </a:r>
            <a:r>
              <a:rPr lang="en-US" altLang="ko-KR" sz="1200" dirty="0"/>
              <a:t>[] fruits = </a:t>
            </a:r>
            <a:r>
              <a:rPr lang="en-US" altLang="ko-KR" sz="1200" b="1" dirty="0"/>
              <a:t>new JCheckBox [3]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String </a:t>
            </a:r>
            <a:r>
              <a:rPr lang="en-US" altLang="ko-KR" sz="1200" dirty="0"/>
              <a:t>[] names = {"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"};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JLabel </a:t>
            </a:r>
            <a:r>
              <a:rPr lang="en-US" altLang="ko-KR" sz="1200" b="1" dirty="0"/>
              <a:t>sumLabel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CheckBoxItemEventEx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체크박스와 </a:t>
            </a:r>
            <a:r>
              <a:rPr lang="en-US" altLang="ko-KR" sz="1200" dirty="0" err="1"/>
              <a:t>ItemEvent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사과 </a:t>
            </a:r>
            <a:r>
              <a:rPr lang="en-US" altLang="ko-KR" sz="1200" dirty="0"/>
              <a:t>100</a:t>
            </a:r>
            <a:r>
              <a:rPr lang="ko-KR" altLang="en-US" sz="1200" dirty="0"/>
              <a:t>원</a:t>
            </a:r>
            <a:r>
              <a:rPr lang="en-US" altLang="ko-KR" sz="1200" dirty="0"/>
              <a:t>, </a:t>
            </a:r>
            <a:r>
              <a:rPr lang="ko-KR" altLang="en-US" sz="1200" dirty="0"/>
              <a:t>배 </a:t>
            </a:r>
            <a:r>
              <a:rPr lang="en-US" altLang="ko-KR" sz="1200" dirty="0"/>
              <a:t>500</a:t>
            </a:r>
            <a:r>
              <a:rPr lang="ko-KR" altLang="en-US" sz="1200" dirty="0"/>
              <a:t>원</a:t>
            </a:r>
            <a:r>
              <a:rPr lang="en-US" altLang="ko-KR" sz="1200" dirty="0"/>
              <a:t>, </a:t>
            </a:r>
            <a:r>
              <a:rPr lang="ko-KR" altLang="en-US" sz="1200" dirty="0"/>
              <a:t>체리 </a:t>
            </a:r>
            <a:r>
              <a:rPr lang="en-US" altLang="ko-KR" sz="1200" dirty="0"/>
              <a:t>20000</a:t>
            </a:r>
            <a:r>
              <a:rPr lang="ko-KR" altLang="en-US" sz="1200" dirty="0"/>
              <a:t>원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MyItemListener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listener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MyItemListener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fruits.length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fruits[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(names[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fruits[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].</a:t>
            </a:r>
            <a:r>
              <a:rPr lang="en-US" altLang="ko-KR" sz="1200" dirty="0" err="1"/>
              <a:t>setBorderPainted</a:t>
            </a:r>
            <a:r>
              <a:rPr lang="en-US" altLang="ko-KR" sz="1200" dirty="0"/>
              <a:t>(true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(fruits[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fruits[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addItemListener</a:t>
            </a:r>
            <a:r>
              <a:rPr lang="en-US" altLang="ko-KR" sz="1200" b="1" dirty="0"/>
              <a:t>(listener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sumLabel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현재 </a:t>
            </a:r>
            <a:r>
              <a:rPr lang="en-US" altLang="ko-KR" sz="1200" b="1" dirty="0"/>
              <a:t>0 </a:t>
            </a:r>
            <a:r>
              <a:rPr lang="ko-KR" altLang="en-US" sz="1200" b="1" dirty="0"/>
              <a:t>원 입니다</a:t>
            </a:r>
            <a:r>
              <a:rPr lang="en-US" altLang="ko-KR" sz="1200" b="1" dirty="0"/>
              <a:t>.");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sumLabel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788024" y="1412776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Item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MyItemListener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ItemListener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private int </a:t>
            </a:r>
            <a:r>
              <a:rPr lang="en-US" altLang="ko-KR" sz="1200" dirty="0"/>
              <a:t>sum = 0; // </a:t>
            </a:r>
            <a:r>
              <a:rPr lang="ko-KR" altLang="en-US" sz="1200" dirty="0"/>
              <a:t>가격의 합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itemStateChanged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ItemEvent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if(</a:t>
            </a:r>
            <a:r>
              <a:rPr lang="en-US" altLang="ko-KR" sz="1200" b="1" dirty="0" err="1" smtClean="0"/>
              <a:t>e.getStateChange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== </a:t>
            </a:r>
            <a:r>
              <a:rPr lang="en-US" altLang="ko-KR" sz="1200" b="1" dirty="0" err="1"/>
              <a:t>ItemEvent.SELECTED</a:t>
            </a:r>
            <a:r>
              <a:rPr lang="en-US" altLang="ko-KR" sz="1200" dirty="0"/>
              <a:t>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e.getItem</a:t>
            </a:r>
            <a:r>
              <a:rPr lang="en-US" altLang="ko-KR" sz="1200" dirty="0"/>
              <a:t>() == fruits[0</a:t>
            </a:r>
            <a:r>
              <a:rPr lang="en-US" altLang="ko-KR" sz="1200" dirty="0" smtClean="0"/>
              <a:t>])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sum </a:t>
            </a:r>
            <a:r>
              <a:rPr lang="en-US" altLang="ko-KR" sz="1200" dirty="0"/>
              <a:t>+= 100;</a:t>
            </a:r>
          </a:p>
          <a:p>
            <a:pPr defTabSz="180000"/>
            <a:r>
              <a:rPr lang="en-US" altLang="ko-KR" sz="1200" dirty="0" smtClean="0"/>
              <a:t>				else 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e.getItem</a:t>
            </a:r>
            <a:r>
              <a:rPr lang="en-US" altLang="ko-KR" sz="1200" dirty="0"/>
              <a:t>() == fruits[1</a:t>
            </a:r>
            <a:r>
              <a:rPr lang="en-US" altLang="ko-KR" sz="1200" dirty="0" smtClean="0"/>
              <a:t>])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sum </a:t>
            </a:r>
            <a:r>
              <a:rPr lang="en-US" altLang="ko-KR" sz="1200" dirty="0"/>
              <a:t>+= 500;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sum </a:t>
            </a:r>
            <a:r>
              <a:rPr lang="en-US" altLang="ko-KR" sz="1200" dirty="0"/>
              <a:t>+= 20000;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else 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e.getItem</a:t>
            </a:r>
            <a:r>
              <a:rPr lang="en-US" altLang="ko-KR" sz="1200" dirty="0"/>
              <a:t>() == fruits[0</a:t>
            </a:r>
            <a:r>
              <a:rPr lang="en-US" altLang="ko-KR" sz="1200" dirty="0" smtClean="0"/>
              <a:t>])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sum </a:t>
            </a:r>
            <a:r>
              <a:rPr lang="en-US" altLang="ko-KR" sz="1200" dirty="0"/>
              <a:t>-= 100;</a:t>
            </a:r>
          </a:p>
          <a:p>
            <a:pPr defTabSz="180000"/>
            <a:r>
              <a:rPr lang="en-US" altLang="ko-KR" sz="1200" dirty="0" smtClean="0"/>
              <a:t>				else 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e.getItem</a:t>
            </a:r>
            <a:r>
              <a:rPr lang="en-US" altLang="ko-KR" sz="1200" dirty="0"/>
              <a:t>() == fruits[1</a:t>
            </a:r>
            <a:r>
              <a:rPr lang="en-US" altLang="ko-KR" sz="1200" dirty="0" smtClean="0"/>
              <a:t>])</a:t>
            </a:r>
          </a:p>
          <a:p>
            <a:pPr defTabSz="180000"/>
            <a:r>
              <a:rPr lang="en-US" altLang="ko-KR" sz="1200" dirty="0" smtClean="0"/>
              <a:t> 					sum </a:t>
            </a:r>
            <a:r>
              <a:rPr lang="en-US" altLang="ko-KR" sz="1200" dirty="0"/>
              <a:t>-= 500;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sum </a:t>
            </a:r>
            <a:r>
              <a:rPr lang="en-US" altLang="ko-KR" sz="1200" dirty="0"/>
              <a:t>-= 20000;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sumLabel.setText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현재 </a:t>
            </a:r>
            <a:r>
              <a:rPr lang="en-US" altLang="ko-KR" sz="1200" b="1" dirty="0"/>
              <a:t>" + sum + "</a:t>
            </a:r>
            <a:r>
              <a:rPr lang="ko-KR" altLang="en-US" sz="1200" b="1" dirty="0"/>
              <a:t>원 입니다</a:t>
            </a:r>
            <a:r>
              <a:rPr lang="en-US" altLang="ko-KR" sz="1200" b="1" dirty="0"/>
              <a:t>.");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CheckBoxItemEventEx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86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134072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스윙 컴포넌트 종류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JLabel</a:t>
            </a:r>
            <a:r>
              <a:rPr lang="ko-KR" altLang="en-US" dirty="0" smtClean="0"/>
              <a:t>로 문자열과 이미지 출력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JButton</a:t>
            </a:r>
            <a:r>
              <a:rPr lang="ko-KR" altLang="en-US" dirty="0" smtClean="0"/>
              <a:t>으로 버튼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JCheckBox</a:t>
            </a:r>
            <a:r>
              <a:rPr lang="ko-KR" altLang="en-US" dirty="0" smtClean="0"/>
              <a:t>로 체크박스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JRadioButton</a:t>
            </a:r>
            <a:r>
              <a:rPr lang="ko-KR" altLang="en-US" dirty="0" smtClean="0"/>
              <a:t>으로 라디오버튼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JTextField</a:t>
            </a:r>
            <a:r>
              <a:rPr lang="ko-KR" altLang="en-US" dirty="0" smtClean="0"/>
              <a:t>로 한 줄 입력 창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JTextArea</a:t>
            </a:r>
            <a:r>
              <a:rPr lang="ko-KR" altLang="en-US" dirty="0" smtClean="0"/>
              <a:t>로 여러 줄의 입력 창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JList</a:t>
            </a:r>
            <a:r>
              <a:rPr lang="ko-KR" altLang="en-US" dirty="0" smtClean="0"/>
              <a:t>로 리스트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JComboBox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콤보박스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메뉴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3</a:t>
            </a:r>
            <a:r>
              <a:rPr lang="ko-KR" altLang="en-US" dirty="0" smtClean="0"/>
              <a:t>개의 유용한 팝업 다이얼로그 활용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7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20" y="2166888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JRadioButton</a:t>
            </a:r>
            <a:r>
              <a:rPr lang="ko-KR" altLang="en-US" dirty="0" smtClean="0"/>
              <a:t>으로 라디오버튼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 smtClean="0"/>
              <a:t>JRadioButton</a:t>
            </a:r>
            <a:r>
              <a:rPr lang="ko-KR" altLang="en-US" sz="1800" dirty="0" smtClean="0"/>
              <a:t>의 용도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버튼 그룹을 형성하고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그룹에 속한 버튼 중 하나만 선택되는 라디오버튼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체크박스와의 차이점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체크 박스는 각각 선택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해제가 가능하지만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라디오버튼은 그룹에 속한 버튼 중 하나만 선택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라디오버튼 생성</a:t>
            </a:r>
            <a:endParaRPr lang="en-US" altLang="ko-KR" sz="1800" dirty="0" smtClean="0"/>
          </a:p>
          <a:p>
            <a:pPr lvl="1"/>
            <a:endParaRPr lang="en-US" altLang="ko-KR" sz="16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18" y="3861048"/>
            <a:ext cx="6696744" cy="240096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635336" y="2489945"/>
            <a:ext cx="2000264" cy="684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800790" y="3282033"/>
            <a:ext cx="1397466" cy="459700"/>
          </a:xfrm>
          <a:prstGeom prst="wedgeRoundRectCallout">
            <a:avLst>
              <a:gd name="adj1" fmla="val 27654"/>
              <a:gd name="adj2" fmla="val -7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버튼 </a:t>
            </a:r>
            <a:r>
              <a:rPr lang="ko-KR" altLang="en-US" sz="1050" dirty="0"/>
              <a:t>그룹에</a:t>
            </a:r>
            <a:endParaRPr lang="en-US" altLang="ko-KR" sz="1050" dirty="0"/>
          </a:p>
          <a:p>
            <a:r>
              <a:rPr lang="ko-KR" altLang="en-US" sz="1050" dirty="0"/>
              <a:t>속한 라디오버튼들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452320" y="3403669"/>
            <a:ext cx="1335312" cy="280928"/>
          </a:xfrm>
          <a:prstGeom prst="wedgeRoundRectCallout">
            <a:avLst>
              <a:gd name="adj1" fmla="val -68154"/>
              <a:gd name="adj2" fmla="val -1922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이미지</a:t>
            </a:r>
            <a:r>
              <a:rPr lang="en-US" altLang="ko-KR" sz="1050" dirty="0" smtClean="0"/>
              <a:t> </a:t>
            </a:r>
            <a:r>
              <a:rPr lang="ko-KR" altLang="en-US" sz="1050" dirty="0" err="1" smtClean="0"/>
              <a:t>라디오버튼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02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라디오버튼 생성 및 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버튼 그룹과 라디오버튼 생성 과정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라디오버튼에 </a:t>
            </a:r>
            <a:r>
              <a:rPr lang="en-US" altLang="ko-KR" sz="1800" dirty="0" smtClean="0"/>
              <a:t>Item </a:t>
            </a:r>
            <a:r>
              <a:rPr lang="ko-KR" altLang="en-US" sz="1800" dirty="0" smtClean="0"/>
              <a:t>이벤트 처리 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ItemListener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라디오버튼이 선택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해제되어 상태가 달라지면</a:t>
            </a:r>
            <a:r>
              <a:rPr lang="en-US" altLang="ko-KR" sz="1600" dirty="0" smtClean="0"/>
              <a:t>, Item </a:t>
            </a:r>
            <a:r>
              <a:rPr lang="ko-KR" altLang="en-US" sz="1600" dirty="0" smtClean="0"/>
              <a:t>이벤트 발생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사용자가 마우스나 키보드로 선택 상태를 변경할 때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프로그램에서 </a:t>
            </a:r>
            <a:r>
              <a:rPr lang="en-US" altLang="ko-KR" sz="1400" dirty="0" err="1" smtClean="0"/>
              <a:t>JRadioButton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setSelected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를 호출하여 선택 상태를 변경할 때</a:t>
            </a:r>
            <a:endParaRPr lang="en-US" altLang="ko-KR" sz="1400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043608" y="1824188"/>
            <a:ext cx="7910992" cy="2893100"/>
            <a:chOff x="802132" y="1983652"/>
            <a:chExt cx="7910992" cy="2893100"/>
          </a:xfrm>
        </p:grpSpPr>
        <p:sp>
          <p:nvSpPr>
            <p:cNvPr id="4" name="TextBox 3"/>
            <p:cNvSpPr txBox="1"/>
            <p:nvPr/>
          </p:nvSpPr>
          <p:spPr>
            <a:xfrm>
              <a:off x="4283968" y="1983652"/>
              <a:ext cx="4429156" cy="2893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altLang="ko-KR" sz="1400" dirty="0" err="1" smtClean="0"/>
                <a:t>ButtonGroup</a:t>
              </a:r>
              <a:r>
                <a:rPr lang="en-US" altLang="ko-KR" sz="1400" dirty="0" smtClean="0"/>
                <a:t> group = new </a:t>
              </a:r>
              <a:r>
                <a:rPr lang="en-US" altLang="ko-KR" sz="1400" dirty="0" err="1" smtClean="0"/>
                <a:t>ButtonGroup</a:t>
              </a:r>
              <a:r>
                <a:rPr lang="en-US" altLang="ko-KR" sz="1400" dirty="0" smtClean="0"/>
                <a:t>();</a:t>
              </a:r>
            </a:p>
            <a:p>
              <a:pPr marL="0" lvl="2"/>
              <a:endParaRPr lang="en-US" altLang="ko-KR" sz="1400" dirty="0" smtClean="0"/>
            </a:p>
            <a:p>
              <a:pPr marL="0" lvl="2"/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 apple= new </a:t>
              </a:r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("</a:t>
              </a:r>
              <a:r>
                <a:rPr lang="ko-KR" altLang="en-US" sz="1400" dirty="0" smtClean="0"/>
                <a:t>사과</a:t>
              </a:r>
              <a:r>
                <a:rPr lang="en-US" altLang="ko-KR" sz="1400" dirty="0" smtClean="0"/>
                <a:t>");</a:t>
              </a:r>
            </a:p>
            <a:p>
              <a:pPr marL="0" lvl="2"/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 pear= new </a:t>
              </a:r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("</a:t>
              </a:r>
              <a:r>
                <a:rPr lang="ko-KR" altLang="en-US" sz="1400" dirty="0" smtClean="0"/>
                <a:t>배</a:t>
              </a:r>
              <a:r>
                <a:rPr lang="en-US" altLang="ko-KR" sz="1400" dirty="0" smtClean="0"/>
                <a:t>");</a:t>
              </a:r>
              <a:endParaRPr lang="ko-KR" altLang="en-US" sz="1400" dirty="0" smtClean="0"/>
            </a:p>
            <a:p>
              <a:pPr marL="0" lvl="2"/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 cherry= new </a:t>
              </a:r>
              <a:r>
                <a:rPr lang="en-US" altLang="ko-KR" sz="1400" dirty="0" err="1" smtClean="0"/>
                <a:t>JRadioButton</a:t>
              </a:r>
              <a:r>
                <a:rPr lang="en-US" altLang="ko-KR" sz="1400" dirty="0" smtClean="0"/>
                <a:t>("</a:t>
              </a:r>
              <a:r>
                <a:rPr lang="ko-KR" altLang="en-US" sz="1400" dirty="0" smtClean="0"/>
                <a:t>체리</a:t>
              </a:r>
              <a:r>
                <a:rPr lang="en-US" altLang="ko-KR" sz="1400" dirty="0" smtClean="0"/>
                <a:t>");</a:t>
              </a:r>
            </a:p>
            <a:p>
              <a:pPr marL="0" lvl="2"/>
              <a:endParaRPr lang="en-US" altLang="ko-KR" sz="1400" dirty="0" smtClean="0"/>
            </a:p>
            <a:p>
              <a:pPr marL="0" lvl="2"/>
              <a:r>
                <a:rPr lang="en-US" altLang="ko-KR" sz="1400" dirty="0" err="1" smtClean="0"/>
                <a:t>group.add</a:t>
              </a:r>
              <a:r>
                <a:rPr lang="en-US" altLang="ko-KR" sz="1400" dirty="0" smtClean="0"/>
                <a:t>(apple);</a:t>
              </a:r>
            </a:p>
            <a:p>
              <a:pPr marL="0" lvl="2"/>
              <a:r>
                <a:rPr lang="en-US" altLang="ko-KR" sz="1400" dirty="0" err="1" smtClean="0"/>
                <a:t>group.add</a:t>
              </a:r>
              <a:r>
                <a:rPr lang="en-US" altLang="ko-KR" sz="1400" dirty="0" smtClean="0"/>
                <a:t>(pear);</a:t>
              </a:r>
              <a:endParaRPr lang="ko-KR" altLang="en-US" sz="1400" dirty="0" smtClean="0"/>
            </a:p>
            <a:p>
              <a:pPr marL="0" lvl="2"/>
              <a:r>
                <a:rPr lang="en-US" altLang="ko-KR" sz="1400" dirty="0" err="1" smtClean="0"/>
                <a:t>group.add</a:t>
              </a:r>
              <a:r>
                <a:rPr lang="en-US" altLang="ko-KR" sz="1400" dirty="0" smtClean="0"/>
                <a:t>(cherry);</a:t>
              </a:r>
            </a:p>
            <a:p>
              <a:pPr marL="0" lvl="2"/>
              <a:endParaRPr lang="en-US" altLang="ko-KR" sz="1400" dirty="0" smtClean="0"/>
            </a:p>
            <a:p>
              <a:pPr marL="0" lvl="2"/>
              <a:r>
                <a:rPr lang="en-US" altLang="ko-KR" sz="1400" dirty="0" err="1" smtClean="0"/>
                <a:t>container.add</a:t>
              </a:r>
              <a:r>
                <a:rPr lang="en-US" altLang="ko-KR" sz="1400" dirty="0" smtClean="0"/>
                <a:t>(apple);</a:t>
              </a:r>
            </a:p>
            <a:p>
              <a:pPr marL="0" lvl="2"/>
              <a:r>
                <a:rPr lang="en-US" altLang="ko-KR" sz="1400" dirty="0" err="1" smtClean="0"/>
                <a:t>container.add</a:t>
              </a:r>
              <a:r>
                <a:rPr lang="en-US" altLang="ko-KR" sz="1400" dirty="0" smtClean="0"/>
                <a:t>(pear);</a:t>
              </a:r>
              <a:endParaRPr lang="ko-KR" altLang="en-US" sz="1400" dirty="0" smtClean="0"/>
            </a:p>
            <a:p>
              <a:pPr marL="0" lvl="2"/>
              <a:r>
                <a:rPr lang="en-US" altLang="ko-KR" sz="1400" dirty="0" err="1" smtClean="0"/>
                <a:t>container.add</a:t>
              </a:r>
              <a:r>
                <a:rPr lang="en-US" altLang="ko-KR" sz="1400" dirty="0" smtClean="0"/>
                <a:t>(cherry);</a:t>
              </a:r>
              <a:endParaRPr lang="ko-KR" altLang="en-US" sz="1400" dirty="0" smtClean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2132" y="1995183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1. </a:t>
              </a:r>
              <a:r>
                <a:rPr lang="ko-KR" altLang="en-US" sz="1400" dirty="0" smtClean="0"/>
                <a:t>버튼 그룹 객체 생성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132" y="2643857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2. </a:t>
              </a:r>
              <a:r>
                <a:rPr lang="ko-KR" altLang="en-US" sz="1400" dirty="0" smtClean="0"/>
                <a:t>라디오버튼 생성</a:t>
              </a:r>
              <a:endParaRPr lang="ko-KR" alt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2132" y="3521628"/>
              <a:ext cx="2970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3. </a:t>
              </a:r>
              <a:r>
                <a:rPr lang="ko-KR" altLang="en-US" sz="1400" dirty="0" smtClean="0"/>
                <a:t>라디오버튼을 버튼 그룹에 삽입</a:t>
              </a:r>
              <a:endParaRPr lang="ko-KR" alt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132" y="4409511"/>
              <a:ext cx="29081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4. </a:t>
              </a:r>
              <a:r>
                <a:rPr lang="ko-KR" altLang="en-US" sz="1400" dirty="0" smtClean="0"/>
                <a:t>라디오버튼을 컨테이너에 삽입</a:t>
              </a:r>
              <a:endParaRPr lang="ko-KR" altLang="en-US" sz="1400" dirty="0"/>
            </a:p>
          </p:txBody>
        </p:sp>
        <p:cxnSp>
          <p:nvCxnSpPr>
            <p:cNvPr id="10" name="직선 화살표 연결선 9"/>
            <p:cNvCxnSpPr>
              <a:stCxn id="5" idx="3"/>
            </p:cNvCxnSpPr>
            <p:nvPr/>
          </p:nvCxnSpPr>
          <p:spPr>
            <a:xfrm flipV="1">
              <a:off x="2812619" y="2149071"/>
              <a:ext cx="1452682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왼쪽 중괄호 10"/>
            <p:cNvSpPr/>
            <p:nvPr/>
          </p:nvSpPr>
          <p:spPr>
            <a:xfrm>
              <a:off x="3979549" y="2511994"/>
              <a:ext cx="285752" cy="571504"/>
            </a:xfrm>
            <a:prstGeom prst="leftBrace">
              <a:avLst>
                <a:gd name="adj1" fmla="val 35567"/>
                <a:gd name="adj2" fmla="val 50000"/>
              </a:avLst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3" name="직선 화살표 연결선 12"/>
            <p:cNvCxnSpPr>
              <a:stCxn id="6" idx="3"/>
              <a:endCxn id="11" idx="1"/>
            </p:cNvCxnSpPr>
            <p:nvPr/>
          </p:nvCxnSpPr>
          <p:spPr>
            <a:xfrm>
              <a:off x="2508048" y="2797746"/>
              <a:ext cx="147150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왼쪽 중괄호 13"/>
            <p:cNvSpPr/>
            <p:nvPr/>
          </p:nvSpPr>
          <p:spPr>
            <a:xfrm>
              <a:off x="4009260" y="3389765"/>
              <a:ext cx="285752" cy="571504"/>
            </a:xfrm>
            <a:prstGeom prst="leftBrace">
              <a:avLst>
                <a:gd name="adj1" fmla="val 35567"/>
                <a:gd name="adj2" fmla="val 50000"/>
              </a:avLst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5" name="왼쪽 중괄호 14"/>
            <p:cNvSpPr/>
            <p:nvPr/>
          </p:nvSpPr>
          <p:spPr>
            <a:xfrm>
              <a:off x="4009260" y="4277648"/>
              <a:ext cx="285752" cy="571504"/>
            </a:xfrm>
            <a:prstGeom prst="leftBrace">
              <a:avLst>
                <a:gd name="adj1" fmla="val 35567"/>
                <a:gd name="adj2" fmla="val 50000"/>
              </a:avLst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9" name="직선 화살표 연결선 18"/>
            <p:cNvCxnSpPr>
              <a:stCxn id="7" idx="3"/>
              <a:endCxn id="14" idx="1"/>
            </p:cNvCxnSpPr>
            <p:nvPr/>
          </p:nvCxnSpPr>
          <p:spPr>
            <a:xfrm>
              <a:off x="3772817" y="3675517"/>
              <a:ext cx="236443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8" idx="3"/>
              <a:endCxn id="15" idx="1"/>
            </p:cNvCxnSpPr>
            <p:nvPr/>
          </p:nvCxnSpPr>
          <p:spPr>
            <a:xfrm>
              <a:off x="3710300" y="4563400"/>
              <a:ext cx="29896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5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2" y="2613730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655496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10-6 : </a:t>
            </a:r>
            <a:r>
              <a:rPr lang="en-US" altLang="ko-KR" dirty="0" err="1" smtClean="0"/>
              <a:t>JRadioButton</a:t>
            </a:r>
            <a:r>
              <a:rPr lang="ko-KR" altLang="en-US" dirty="0"/>
              <a:t>으로 라디오버튼 만들기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79912" y="1340768"/>
            <a:ext cx="496928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RadioButtonEx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라디오버튼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ButtonGroup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 = new </a:t>
            </a:r>
            <a:r>
              <a:rPr lang="en-US" altLang="ko-KR" sz="1200" b="1" dirty="0" err="1"/>
              <a:t>ButtonGroup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버튼 그룹 객체 생성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apple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pear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cherry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버튼 그룹에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라디오버튼 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g.add</a:t>
            </a:r>
            <a:r>
              <a:rPr lang="en-US" altLang="ko-KR" sz="1200" b="1" dirty="0" smtClean="0"/>
              <a:t>(apple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g.add</a:t>
            </a:r>
            <a:r>
              <a:rPr lang="en-US" altLang="ko-KR" sz="1200" b="1" dirty="0" smtClean="0"/>
              <a:t>(pear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g.add</a:t>
            </a:r>
            <a:r>
              <a:rPr lang="en-US" altLang="ko-KR" sz="1200" b="1" dirty="0" smtClean="0"/>
              <a:t>(cherry</a:t>
            </a:r>
            <a:r>
              <a:rPr lang="en-US" altLang="ko-KR" sz="1200" b="1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라디오버튼 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 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(pear); 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(cherry);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8448" y="2958296"/>
            <a:ext cx="2000264" cy="2462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84292" y="3224291"/>
            <a:ext cx="1478904" cy="985482"/>
            <a:chOff x="2109753" y="3191250"/>
            <a:chExt cx="1478904" cy="985482"/>
          </a:xfrm>
        </p:grpSpPr>
        <p:sp>
          <p:nvSpPr>
            <p:cNvPr id="17" name="모서리가 둥근 사각형 설명선 16"/>
            <p:cNvSpPr/>
            <p:nvPr/>
          </p:nvSpPr>
          <p:spPr>
            <a:xfrm>
              <a:off x="2109753" y="3717032"/>
              <a:ext cx="1478904" cy="459700"/>
            </a:xfrm>
            <a:prstGeom prst="wedgeRoundRectCallout">
              <a:avLst>
                <a:gd name="adj1" fmla="val -11727"/>
                <a:gd name="adj2" fmla="val -4760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050" dirty="0"/>
                <a:t>버튼 </a:t>
              </a:r>
              <a:r>
                <a:rPr lang="ko-KR" altLang="en-US" sz="1050" dirty="0" smtClean="0"/>
                <a:t>그룹 </a:t>
              </a:r>
              <a:r>
                <a:rPr lang="en-US" altLang="ko-KR" sz="1050" dirty="0" smtClean="0"/>
                <a:t>g</a:t>
              </a:r>
              <a:r>
                <a:rPr lang="ko-KR" altLang="en-US" sz="1050" dirty="0" smtClean="0"/>
                <a:t>에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속한 라디오버튼들</a:t>
              </a:r>
              <a:endParaRPr lang="ko-KR" altLang="en-US" sz="1050" dirty="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2478024" y="3191250"/>
              <a:ext cx="91440" cy="539502"/>
            </a:xfrm>
            <a:custGeom>
              <a:avLst/>
              <a:gdLst>
                <a:gd name="connsiteX0" fmla="*/ 0 w 91440"/>
                <a:gd name="connsiteY0" fmla="*/ 530358 h 539502"/>
                <a:gd name="connsiteX1" fmla="*/ 27432 w 91440"/>
                <a:gd name="connsiteY1" fmla="*/ 6 h 539502"/>
                <a:gd name="connsiteX2" fmla="*/ 91440 w 91440"/>
                <a:gd name="connsiteY2" fmla="*/ 539502 h 53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539502">
                  <a:moveTo>
                    <a:pt x="0" y="530358"/>
                  </a:moveTo>
                  <a:cubicBezTo>
                    <a:pt x="6096" y="264420"/>
                    <a:pt x="12192" y="-1518"/>
                    <a:pt x="27432" y="6"/>
                  </a:cubicBezTo>
                  <a:cubicBezTo>
                    <a:pt x="42672" y="1530"/>
                    <a:pt x="67056" y="270516"/>
                    <a:pt x="91440" y="539502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58932" y="1412776"/>
            <a:ext cx="29329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라디오버튼을 가진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2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JTextField</a:t>
            </a:r>
            <a:r>
              <a:rPr lang="ko-KR" altLang="en-US" dirty="0" smtClean="0"/>
              <a:t>로 한 줄 입력 창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JTextField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줄의 문자열을 입력 받는 창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텍스트필드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텍스트 입력 도중 </a:t>
            </a:r>
            <a:r>
              <a:rPr lang="en-US" altLang="ko-KR" sz="1600" dirty="0" smtClean="0"/>
              <a:t>&lt;Enter&gt;</a:t>
            </a:r>
            <a:r>
              <a:rPr lang="ko-KR" altLang="en-US" sz="1600" dirty="0" smtClean="0"/>
              <a:t>키가 입력되면 </a:t>
            </a:r>
            <a:r>
              <a:rPr lang="en-US" altLang="ko-KR" sz="1600" dirty="0" smtClean="0"/>
              <a:t>Action </a:t>
            </a:r>
            <a:r>
              <a:rPr lang="ko-KR" altLang="en-US" sz="1600" dirty="0" smtClean="0"/>
              <a:t>이벤트 발생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입력 가능한 문자 개수와 입력 창의 크기는 서로 다름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r>
              <a:rPr lang="ko-KR" altLang="en-US" sz="2000" dirty="0" smtClean="0"/>
              <a:t>텍스트필드 생성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“</a:t>
            </a:r>
            <a:r>
              <a:rPr lang="ko-KR" altLang="en-US" sz="1800" dirty="0" smtClean="0"/>
              <a:t>컴퓨터공학과</a:t>
            </a:r>
            <a:r>
              <a:rPr lang="en-US" altLang="ko-KR" sz="1800" dirty="0" smtClean="0"/>
              <a:t>”</a:t>
            </a:r>
            <a:r>
              <a:rPr lang="ko-KR" altLang="en-US" sz="1800" dirty="0" smtClean="0"/>
              <a:t>로 </a:t>
            </a:r>
            <a:r>
              <a:rPr lang="ko-KR" altLang="en-US" sz="1800" dirty="0" err="1" smtClean="0"/>
              <a:t>초깃값을</a:t>
            </a:r>
            <a:r>
              <a:rPr lang="ko-KR" altLang="en-US" sz="1800" dirty="0" smtClean="0"/>
              <a:t> 가지는 텍스트필드 생성 예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27" y="3429001"/>
            <a:ext cx="6804357" cy="140848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03648" y="5805264"/>
            <a:ext cx="59633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JTextField</a:t>
            </a:r>
            <a:r>
              <a:rPr lang="en-US" altLang="ko-KR" sz="1400" dirty="0"/>
              <a:t> tf2 = new </a:t>
            </a:r>
            <a:r>
              <a:rPr lang="en-US" altLang="ko-KR" sz="1400" dirty="0" err="1"/>
              <a:t>JTextField</a:t>
            </a:r>
            <a:r>
              <a:rPr lang="en-US" altLang="ko-KR" sz="1400" dirty="0"/>
              <a:t>("</a:t>
            </a:r>
            <a:r>
              <a:rPr lang="ko-KR" altLang="en-US" sz="1400" dirty="0"/>
              <a:t>컴퓨터공학과</a:t>
            </a:r>
            <a:r>
              <a:rPr lang="en-US" altLang="ko-KR" sz="1400" dirty="0"/>
              <a:t>");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09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10-7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JTextField</a:t>
            </a:r>
            <a:r>
              <a:rPr lang="ko-KR" altLang="en-US" dirty="0"/>
              <a:t>로 텍스트필드 만들기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27984" y="1981887"/>
            <a:ext cx="432048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TextFieldEx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TextFieldEx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텍스트필드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이름 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(20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학과 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컴퓨터공학과</a:t>
            </a:r>
            <a:r>
              <a:rPr lang="en-US" altLang="ko-KR" sz="1200" b="1" dirty="0"/>
              <a:t>", 20)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주소 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서울시 </a:t>
            </a:r>
            <a:r>
              <a:rPr lang="en-US" altLang="ko-KR" sz="1200" b="1" dirty="0"/>
              <a:t>...", 20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); 		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TextFieldEx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5233" y="37056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초기화면</a:t>
            </a:r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365578" y="588992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사용자가 입력한 경우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335555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JTextField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같이 이름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학과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주소를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입력받는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폼을 만들어라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창의 열의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개수는 모두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으로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15" y="2297099"/>
            <a:ext cx="2258845" cy="13661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14" y="4437112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TextArea</a:t>
            </a:r>
            <a:r>
              <a:rPr lang="ko-KR" altLang="en-US" dirty="0" smtClean="0"/>
              <a:t>로 여러 줄의 입력 창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JTextArea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줄의 문자열을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수 있는 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텍스트영역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스크롤바를</a:t>
            </a:r>
            <a:r>
              <a:rPr lang="ko-KR" altLang="en-US" dirty="0" smtClean="0"/>
              <a:t> 지원하지 않는다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JScrollPane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삽입하여 </a:t>
            </a:r>
            <a:r>
              <a:rPr lang="ko-KR" altLang="en-US" dirty="0" err="1" smtClean="0"/>
              <a:t>스크롤바</a:t>
            </a:r>
            <a:r>
              <a:rPr lang="ko-KR" altLang="en-US" dirty="0" smtClean="0"/>
              <a:t> 지원받음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17032"/>
            <a:ext cx="6912768" cy="140132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237119"/>
            <a:ext cx="2953338" cy="21392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7" y="2224951"/>
            <a:ext cx="2986937" cy="21636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텍스트영역 생성 예</a:t>
            </a:r>
            <a:endParaRPr lang="ko-KR" alt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3509756" y="2585841"/>
            <a:ext cx="285752" cy="1419223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11994" y="3147501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7 </a:t>
            </a:r>
            <a:r>
              <a:rPr lang="ko-KR" altLang="en-US" sz="1400" dirty="0" smtClean="0">
                <a:solidFill>
                  <a:srgbClr val="C00000"/>
                </a:solidFill>
              </a:rPr>
              <a:t>줄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오른쪽 중괄호 9"/>
          <p:cNvSpPr/>
          <p:nvPr/>
        </p:nvSpPr>
        <p:spPr>
          <a:xfrm rot="5400000">
            <a:off x="2262196" y="3188381"/>
            <a:ext cx="285752" cy="2000264"/>
          </a:xfrm>
          <a:prstGeom prst="rightBrace">
            <a:avLst>
              <a:gd name="adj1" fmla="val 5833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39332" y="4331390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20 </a:t>
            </a:r>
            <a:r>
              <a:rPr lang="ko-KR" altLang="en-US" sz="1400" dirty="0" smtClean="0">
                <a:solidFill>
                  <a:srgbClr val="C00000"/>
                </a:solidFill>
              </a:rPr>
              <a:t>문자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4665531"/>
            <a:ext cx="3727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JTextArea</a:t>
            </a:r>
            <a:r>
              <a:rPr lang="en-US" altLang="ko-KR" sz="1400" dirty="0" smtClean="0"/>
              <a:t> ta = new </a:t>
            </a:r>
            <a:r>
              <a:rPr lang="en-US" altLang="ko-KR" sz="1400" dirty="0" err="1"/>
              <a:t>JTextArea</a:t>
            </a:r>
            <a:r>
              <a:rPr lang="en-US" altLang="ko-KR" sz="1400" dirty="0"/>
              <a:t>("hello", 7, 20);</a:t>
            </a:r>
            <a:endParaRPr lang="ko-KR" altLang="en-US" sz="1400" dirty="0"/>
          </a:p>
          <a:p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(ta);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44008" y="4653136"/>
            <a:ext cx="3727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JTextArea</a:t>
            </a:r>
            <a:r>
              <a:rPr lang="en-US" altLang="ko-KR" sz="1400" dirty="0"/>
              <a:t> ta = new </a:t>
            </a:r>
            <a:r>
              <a:rPr lang="en-US" altLang="ko-KR" sz="1400" dirty="0" err="1"/>
              <a:t>JTextArea</a:t>
            </a:r>
            <a:r>
              <a:rPr lang="en-US" altLang="ko-KR" sz="1400" dirty="0"/>
              <a:t>("hello", 7, 20);</a:t>
            </a:r>
            <a:endParaRPr lang="ko-KR" altLang="en-US" sz="1400" dirty="0"/>
          </a:p>
          <a:p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(new </a:t>
            </a:r>
            <a:r>
              <a:rPr lang="en-US" altLang="ko-KR" sz="1400" dirty="0" err="1" smtClean="0"/>
              <a:t>JScrollPane</a:t>
            </a:r>
            <a:r>
              <a:rPr lang="en-US" altLang="ko-KR" sz="1400" dirty="0" smtClean="0"/>
              <a:t>(ta));</a:t>
            </a:r>
            <a:endParaRPr lang="ko-KR" altLang="en-US" sz="14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3867" y="1412776"/>
            <a:ext cx="3187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"</a:t>
            </a:r>
            <a:r>
              <a:rPr lang="en-US" altLang="ko-KR" sz="1400" dirty="0" smtClean="0"/>
              <a:t>hello</a:t>
            </a:r>
            <a:r>
              <a:rPr lang="en-US" altLang="ko-KR" sz="1400" dirty="0"/>
              <a:t>"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문자열의 </a:t>
            </a:r>
            <a:r>
              <a:rPr lang="ko-KR" altLang="en-US" sz="1400" dirty="0" err="1" smtClean="0"/>
              <a:t>초깃값을</a:t>
            </a:r>
            <a:r>
              <a:rPr lang="ko-KR" altLang="en-US" sz="1400" dirty="0" smtClean="0"/>
              <a:t> 가지고</a:t>
            </a:r>
            <a:endParaRPr lang="en-US" altLang="ko-KR" sz="1400" dirty="0" smtClean="0"/>
          </a:p>
          <a:p>
            <a:r>
              <a:rPr lang="ko-KR" altLang="en-US" sz="1400" dirty="0" smtClean="0"/>
              <a:t>한 줄에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개의 문자가 입력가능하며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7</a:t>
            </a:r>
            <a:r>
              <a:rPr lang="ko-KR" altLang="en-US" sz="1400" dirty="0" smtClean="0"/>
              <a:t>줄로 구성된 텍스트 영역 만들기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177572" y="1520498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왼쪽에 만든 텍스트영역에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스크롤바</a:t>
            </a:r>
            <a:r>
              <a:rPr lang="ko-KR" altLang="en-US" sz="1400" dirty="0" smtClean="0"/>
              <a:t> 붙이기</a:t>
            </a:r>
            <a:endParaRPr lang="ko-KR" altLang="en-US" sz="14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719349" y="2782309"/>
            <a:ext cx="1304692" cy="817245"/>
          </a:xfrm>
          <a:prstGeom prst="wedgeRoundRectCallout">
            <a:avLst>
              <a:gd name="adj1" fmla="val -73885"/>
              <a:gd name="adj2" fmla="val 290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사용자가 </a:t>
            </a:r>
            <a:r>
              <a:rPr lang="ko-KR" altLang="en-US" sz="1050" dirty="0" smtClean="0"/>
              <a:t>텍스트영역에 텍스트를 </a:t>
            </a:r>
            <a:endParaRPr lang="en-US" altLang="ko-KR" sz="1050" dirty="0" smtClean="0"/>
          </a:p>
          <a:p>
            <a:r>
              <a:rPr lang="ko-KR" altLang="en-US" sz="1050" dirty="0" smtClean="0"/>
              <a:t>입력하면</a:t>
            </a:r>
            <a:r>
              <a:rPr lang="en-US" altLang="ko-KR" sz="1050" dirty="0" smtClean="0"/>
              <a:t>, </a:t>
            </a:r>
          </a:p>
          <a:p>
            <a:r>
              <a:rPr lang="ko-KR" altLang="en-US" sz="1050" dirty="0" err="1" smtClean="0"/>
              <a:t>스크롤바</a:t>
            </a:r>
            <a:r>
              <a:rPr lang="ko-KR" altLang="en-US" sz="1050" dirty="0" smtClean="0"/>
              <a:t> 나타남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213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834972"/>
            <a:ext cx="2397735" cy="20306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856984" cy="752128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10-8 : </a:t>
            </a:r>
            <a:r>
              <a:rPr lang="en-US" altLang="ko-KR" sz="2800" dirty="0" err="1"/>
              <a:t>JTextArea</a:t>
            </a:r>
            <a:r>
              <a:rPr lang="ko-KR" altLang="en-US" sz="2800" dirty="0"/>
              <a:t>로 여러 줄이 입력되는 창 만들기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60032" y="1368736"/>
            <a:ext cx="410445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public </a:t>
            </a:r>
            <a:r>
              <a:rPr lang="en-US" altLang="ko-KR" sz="1100" dirty="0"/>
              <a:t>class </a:t>
            </a:r>
            <a:r>
              <a:rPr lang="en-US" altLang="ko-KR" sz="1100" dirty="0" err="1"/>
              <a:t>TextAreaEx</a:t>
            </a:r>
            <a:r>
              <a:rPr lang="en-US" altLang="ko-KR" sz="1100" dirty="0"/>
              <a:t> extends </a:t>
            </a:r>
            <a:r>
              <a:rPr lang="en-US" altLang="ko-KR" sz="1100" dirty="0" err="1"/>
              <a:t>JFrame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private JTextField </a:t>
            </a:r>
            <a:r>
              <a:rPr lang="en-US" altLang="ko-KR" sz="1100" dirty="0"/>
              <a:t>tf = </a:t>
            </a:r>
            <a:r>
              <a:rPr lang="en-US" altLang="ko-KR" sz="1100" b="1" dirty="0"/>
              <a:t>new JTextField(20)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 smtClean="0"/>
              <a:t>	private JTextArea </a:t>
            </a:r>
            <a:r>
              <a:rPr lang="en-US" altLang="ko-KR" sz="1100" dirty="0"/>
              <a:t>ta = </a:t>
            </a:r>
            <a:r>
              <a:rPr lang="en-US" altLang="ko-KR" sz="1100" b="1" dirty="0"/>
              <a:t>new JTextArea(7, 20)</a:t>
            </a:r>
            <a:r>
              <a:rPr lang="en-US" altLang="ko-KR" sz="1100" dirty="0"/>
              <a:t>; </a:t>
            </a:r>
            <a:endParaRPr lang="en-US" altLang="ko-KR" sz="1100" dirty="0" smtClean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TextAreaEx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텍스트영역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입력 후 </a:t>
            </a:r>
            <a:r>
              <a:rPr lang="en-US" altLang="ko-KR" sz="1100" dirty="0"/>
              <a:t>&lt;Enter&gt; </a:t>
            </a:r>
            <a:r>
              <a:rPr lang="ko-KR" altLang="en-US" sz="1100" dirty="0"/>
              <a:t>키를 입력하세요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tf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JScrollPane</a:t>
            </a:r>
            <a:r>
              <a:rPr lang="en-US" altLang="ko-KR" sz="1100" b="1" dirty="0"/>
              <a:t>(ta)</a:t>
            </a:r>
            <a:r>
              <a:rPr lang="en-US" altLang="ko-KR" sz="1100" dirty="0"/>
              <a:t>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tf.addActionListener</a:t>
            </a:r>
            <a:r>
              <a:rPr lang="en-US" altLang="ko-KR" sz="1100" b="1" dirty="0" smtClean="0"/>
              <a:t>(new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() </a:t>
            </a:r>
            <a:r>
              <a:rPr lang="en-US" altLang="ko-KR" sz="1100" b="1" dirty="0" smtClean="0"/>
              <a:t>{</a:t>
            </a:r>
          </a:p>
          <a:p>
            <a:pPr defTabSz="180000"/>
            <a:r>
              <a:rPr lang="en-US" altLang="ko-KR" sz="1100" b="1" dirty="0" smtClean="0"/>
              <a:t>			public </a:t>
            </a:r>
            <a:r>
              <a:rPr lang="en-US" altLang="ko-KR" sz="1100" b="1" dirty="0"/>
              <a:t>void </a:t>
            </a:r>
            <a:r>
              <a:rPr lang="en-US" altLang="ko-KR" sz="1100" b="1" dirty="0" err="1"/>
              <a:t>actionPerformed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ActionEvent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b="1" dirty="0" smtClean="0"/>
              <a:t>				</a:t>
            </a:r>
            <a:r>
              <a:rPr lang="en-US" altLang="ko-KR" sz="1100" b="1" dirty="0" err="1" smtClean="0"/>
              <a:t>JTextField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t = (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e.getSource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b="1" dirty="0" smtClean="0"/>
              <a:t>				</a:t>
            </a:r>
            <a:r>
              <a:rPr lang="en-US" altLang="ko-KR" sz="1100" b="1" dirty="0" err="1" smtClean="0"/>
              <a:t>ta.append</a:t>
            </a:r>
            <a:r>
              <a:rPr lang="en-US" altLang="ko-KR" sz="1100" b="1" dirty="0" smtClean="0"/>
              <a:t>(</a:t>
            </a:r>
            <a:r>
              <a:rPr lang="en-US" altLang="ko-KR" sz="1100" b="1" dirty="0" err="1" smtClean="0"/>
              <a:t>t.getText</a:t>
            </a:r>
            <a:r>
              <a:rPr lang="en-US" altLang="ko-KR" sz="1100" b="1" dirty="0"/>
              <a:t>() + "\n"); </a:t>
            </a:r>
            <a:endParaRPr lang="ko-KR" altLang="en-US" sz="1100" b="1" dirty="0"/>
          </a:p>
          <a:p>
            <a:pPr defTabSz="180000"/>
            <a:r>
              <a:rPr lang="en-US" altLang="ko-KR" sz="1100" b="1" dirty="0" smtClean="0"/>
              <a:t>				</a:t>
            </a:r>
            <a:r>
              <a:rPr lang="en-US" altLang="ko-KR" sz="1100" b="1" dirty="0" err="1" smtClean="0"/>
              <a:t>t.setText</a:t>
            </a:r>
            <a:r>
              <a:rPr lang="en-US" altLang="ko-KR" sz="1100" b="1" dirty="0"/>
              <a:t>(""); </a:t>
            </a:r>
            <a:endParaRPr lang="ko-KR" altLang="en-US" sz="1100" b="1" dirty="0"/>
          </a:p>
          <a:p>
            <a:pPr defTabSz="180000"/>
            <a:r>
              <a:rPr lang="en-US" altLang="ko-KR" sz="1100" b="1" dirty="0" smtClean="0"/>
              <a:t>		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});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(300,300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TextAreaEx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63379" y="594928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645690" y="5955007"/>
            <a:ext cx="184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텍스트필드에 입력하고</a:t>
            </a:r>
          </a:p>
          <a:p>
            <a:r>
              <a:rPr lang="en-US" altLang="ko-KR" sz="1200" dirty="0"/>
              <a:t>&lt;Enter&gt; </a:t>
            </a:r>
            <a:r>
              <a:rPr lang="ko-KR" altLang="en-US" sz="1200" dirty="0"/>
              <a:t>키를 누른 경우</a:t>
            </a:r>
            <a:endParaRPr lang="en-US" altLang="ko-KR" sz="1200" dirty="0" smtClean="0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145454" y="3356992"/>
            <a:ext cx="1702349" cy="459700"/>
          </a:xfrm>
          <a:prstGeom prst="wedgeRoundRectCallout">
            <a:avLst>
              <a:gd name="adj1" fmla="val -39392"/>
              <a:gd name="adj2" fmla="val 182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&lt;Enter</a:t>
            </a:r>
            <a:r>
              <a:rPr lang="en-US" altLang="ko-KR" sz="1050" dirty="0" smtClean="0"/>
              <a:t>&gt; </a:t>
            </a:r>
            <a:r>
              <a:rPr lang="ko-KR" altLang="en-US" sz="1050" dirty="0" smtClean="0"/>
              <a:t>키를 </a:t>
            </a:r>
            <a:r>
              <a:rPr lang="ko-KR" altLang="en-US" sz="1050" dirty="0"/>
              <a:t>입력하면</a:t>
            </a:r>
          </a:p>
          <a:p>
            <a:r>
              <a:rPr lang="en-US" altLang="ko-KR" sz="1050" dirty="0"/>
              <a:t>Action </a:t>
            </a:r>
            <a:r>
              <a:rPr lang="ko-KR" altLang="en-US" sz="1050" dirty="0"/>
              <a:t>이벤트 발생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504" y="1359521"/>
            <a:ext cx="4536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텍스트필드에 문자열을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&lt;Enter&gt;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입력하면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텍스트영역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창에 문자열을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추가하고 텍스트필드 입력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창은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지우는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" y="3835581"/>
            <a:ext cx="2397735" cy="2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4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JList&lt;E&gt;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JList&lt;E&gt;</a:t>
            </a:r>
          </a:p>
          <a:p>
            <a:pPr lvl="1"/>
            <a:r>
              <a:rPr lang="ko-KR" altLang="en-US" sz="1800" dirty="0" smtClean="0"/>
              <a:t>하나 이상의 아이템을 보여주고 아이템을 선택하도록 하는 리스트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Java 7</a:t>
            </a:r>
            <a:r>
              <a:rPr lang="ko-KR" altLang="en-US" sz="1800" dirty="0" err="1"/>
              <a:t>부터</a:t>
            </a:r>
            <a:r>
              <a:rPr lang="ko-KR" altLang="en-US" sz="1800" dirty="0"/>
              <a:t> 제네릭 리스트로 바뀜</a:t>
            </a:r>
            <a:endParaRPr lang="en-US" altLang="ko-KR" sz="1800" dirty="0"/>
          </a:p>
          <a:p>
            <a:pPr lvl="2"/>
            <a:r>
              <a:rPr lang="en-US" altLang="ko-KR" sz="1600" dirty="0"/>
              <a:t>&lt;E&gt;</a:t>
            </a:r>
            <a:r>
              <a:rPr lang="ko-KR" altLang="en-US" sz="1600" dirty="0"/>
              <a:t>에 지정된 타입의 객체만 저장하는 리스트</a:t>
            </a:r>
            <a:endParaRPr lang="en-US" altLang="ko-KR" sz="1600" dirty="0"/>
          </a:p>
          <a:p>
            <a:pPr lvl="1"/>
            <a:r>
              <a:rPr lang="en-US" altLang="ko-KR" sz="1800" dirty="0" smtClean="0"/>
              <a:t>JScrollPane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JList&lt;E&gt;</a:t>
            </a:r>
            <a:r>
              <a:rPr lang="ko-KR" altLang="en-US" sz="1800" dirty="0" err="1" smtClean="0"/>
              <a:t>를</a:t>
            </a:r>
            <a:r>
              <a:rPr lang="ko-KR" altLang="en-US" sz="1800" dirty="0" smtClean="0"/>
              <a:t> 삽입하여 스크롤 가능</a:t>
            </a:r>
            <a:endParaRPr lang="en-US" altLang="ko-KR" sz="1800" dirty="0" smtClean="0"/>
          </a:p>
          <a:p>
            <a:r>
              <a:rPr lang="ko-KR" altLang="en-US" sz="2000" dirty="0" smtClean="0"/>
              <a:t>리스트 생성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lvl="1"/>
            <a:r>
              <a:rPr lang="ko-KR" altLang="en-US" sz="1600" dirty="0" smtClean="0"/>
              <a:t>예</a:t>
            </a:r>
            <a:r>
              <a:rPr lang="en-US" altLang="ko-KR" sz="1600" dirty="0" smtClean="0"/>
              <a:t>) 9</a:t>
            </a:r>
            <a:r>
              <a:rPr lang="ko-KR" altLang="en-US" sz="1600" dirty="0"/>
              <a:t>개의 과일 이름 </a:t>
            </a:r>
            <a:r>
              <a:rPr lang="ko-KR" altLang="en-US" sz="1600" dirty="0" smtClean="0"/>
              <a:t>문자열이 든 리스트 만들기</a:t>
            </a:r>
            <a:endParaRPr lang="en-US" altLang="ko-KR" sz="1600" dirty="0" smtClean="0"/>
          </a:p>
          <a:p>
            <a:pPr lvl="2"/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29443" y="5085184"/>
            <a:ext cx="49763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String [] fruits= {"apple", "banana", "kiwi", "mango", "pear",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"</a:t>
            </a:r>
            <a:r>
              <a:rPr lang="en-US" altLang="ko-KR" sz="1400" dirty="0"/>
              <a:t>peach</a:t>
            </a:r>
            <a:r>
              <a:rPr lang="en-US" altLang="ko-KR" sz="1400" dirty="0" smtClean="0"/>
              <a:t>", "berry</a:t>
            </a:r>
            <a:r>
              <a:rPr lang="en-US" altLang="ko-KR" sz="1400" dirty="0"/>
              <a:t>", "strawberry", "blackberry"};</a:t>
            </a:r>
          </a:p>
          <a:p>
            <a:pPr defTabSz="180000"/>
            <a:r>
              <a:rPr lang="en-US" altLang="ko-KR" sz="1400" b="1" dirty="0" smtClean="0"/>
              <a:t>JList&lt;String&gt; </a:t>
            </a:r>
            <a:r>
              <a:rPr lang="en-US" altLang="ko-KR" sz="1400" dirty="0"/>
              <a:t>strList = </a:t>
            </a:r>
            <a:r>
              <a:rPr lang="en-US" altLang="ko-KR" sz="1400" b="1" dirty="0"/>
              <a:t>new </a:t>
            </a:r>
            <a:r>
              <a:rPr lang="en-US" altLang="ko-KR" sz="1400" b="1" dirty="0" smtClean="0"/>
              <a:t>JList&lt;String&gt;(fruits</a:t>
            </a:r>
            <a:r>
              <a:rPr lang="en-US" altLang="ko-KR" sz="1400" b="1" dirty="0"/>
              <a:t>);</a:t>
            </a:r>
            <a:endParaRPr lang="ko-KR" altLang="en-US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63" y="3501008"/>
            <a:ext cx="5466153" cy="87053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372200" y="6224006"/>
            <a:ext cx="2627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 smtClean="0">
                <a:latin typeface="+mn-ea"/>
              </a:rPr>
              <a:t>JList</a:t>
            </a:r>
            <a:r>
              <a:rPr lang="en-US" altLang="ko-KR" sz="1400" dirty="0" smtClean="0">
                <a:latin typeface="+mn-ea"/>
              </a:rPr>
              <a:t>&lt;String&gt;</a:t>
            </a:r>
            <a:r>
              <a:rPr lang="ko-KR" altLang="en-US" sz="1400" dirty="0" smtClean="0">
                <a:latin typeface="+mn-ea"/>
              </a:rPr>
              <a:t>의 </a:t>
            </a:r>
            <a:r>
              <a:rPr lang="ko-KR" altLang="en-US" sz="1400" dirty="0">
                <a:latin typeface="+mn-ea"/>
              </a:rPr>
              <a:t>문자열 리스트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52" y="3921617"/>
            <a:ext cx="1687330" cy="23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2506366"/>
            <a:ext cx="2737829" cy="27977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10-9 : JList&lt;E&gt;</a:t>
            </a:r>
            <a:r>
              <a:rPr lang="ko-KR" altLang="en-US" dirty="0" smtClean="0"/>
              <a:t>로 </a:t>
            </a:r>
            <a:r>
              <a:rPr lang="ko-KR" altLang="en-US" dirty="0"/>
              <a:t>다양한 리스트 만들기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791567" y="850677"/>
            <a:ext cx="5149080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sv-SE" altLang="ko-KR" sz="1200" dirty="0" smtClean="0"/>
              <a:t>	private String </a:t>
            </a:r>
            <a:r>
              <a:rPr lang="sv-SE" altLang="ko-KR" sz="1200" dirty="0"/>
              <a:t>[] fruits= {"apple", "banana", "kiwi</a:t>
            </a:r>
            <a:r>
              <a:rPr lang="sv-SE" altLang="ko-KR" sz="1200" dirty="0" smtClean="0"/>
              <a:t>",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mango",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"</a:t>
            </a:r>
            <a:r>
              <a:rPr lang="en-US" altLang="ko-KR" sz="1200" dirty="0"/>
              <a:t>pear", "peach</a:t>
            </a:r>
            <a:r>
              <a:rPr lang="en-US" altLang="ko-KR" sz="1200" dirty="0" smtClean="0"/>
              <a:t>", "</a:t>
            </a:r>
            <a:r>
              <a:rPr lang="en-US" altLang="ko-KR" sz="1200" dirty="0"/>
              <a:t>berry", "strawberry", "blackberry"};</a:t>
            </a:r>
          </a:p>
          <a:p>
            <a:pPr defTabSz="180000"/>
            <a:r>
              <a:rPr lang="en-US" altLang="ko-KR" sz="1200" dirty="0" smtClean="0"/>
              <a:t>	private ImageIcon </a:t>
            </a:r>
            <a:r>
              <a:rPr lang="en-US" altLang="ko-KR" sz="1200" dirty="0"/>
              <a:t>[] images = { new ImageIcon("images/icon1.png"),</a:t>
            </a:r>
          </a:p>
          <a:p>
            <a:pPr defTabSz="180000"/>
            <a:r>
              <a:rPr lang="en-US" altLang="ko-KR" sz="1200" dirty="0" smtClean="0"/>
              <a:t>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("images/icon2.png"),</a:t>
            </a:r>
          </a:p>
          <a:p>
            <a:pPr defTabSz="180000"/>
            <a:r>
              <a:rPr lang="en-US" altLang="ko-KR" sz="1200" dirty="0" smtClean="0"/>
              <a:t>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("images/icon3.png"),</a:t>
            </a:r>
          </a:p>
          <a:p>
            <a:pPr defTabSz="180000"/>
            <a:r>
              <a:rPr lang="en-US" altLang="ko-KR" sz="1200" dirty="0" smtClean="0"/>
              <a:t>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("images/icon4.png") };</a:t>
            </a:r>
          </a:p>
          <a:p>
            <a:pPr defTabSz="180000"/>
            <a:r>
              <a:rPr lang="en-US" altLang="ko-KR" sz="1200" dirty="0" smtClean="0"/>
              <a:t>	public ListEx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JList&lt;String&gt; strList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 </a:t>
            </a:r>
            <a:r>
              <a:rPr lang="en-US" altLang="ko-KR" sz="1200" b="1" dirty="0" smtClean="0"/>
              <a:t>JList&lt;String&gt;(fruits</a:t>
            </a:r>
            <a:r>
              <a:rPr lang="en-US" altLang="ko-KR" sz="1200" b="1" dirty="0"/>
              <a:t>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strList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JList&lt;ImageIcon&gt; </a:t>
            </a:r>
            <a:r>
              <a:rPr lang="en-US" altLang="ko-KR" sz="1200" dirty="0"/>
              <a:t>imageList = </a:t>
            </a:r>
            <a:r>
              <a:rPr lang="en-US" altLang="ko-KR" sz="1200" b="1" dirty="0"/>
              <a:t>new </a:t>
            </a:r>
            <a:r>
              <a:rPr lang="en-US" altLang="ko-KR" sz="1200" b="1" dirty="0" smtClean="0"/>
              <a:t>JList&lt;ImageIcon&gt;()</a:t>
            </a:r>
            <a:r>
              <a:rPr lang="en-US" altLang="ko-KR" sz="1200" dirty="0" smtClean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imageList.setListData</a:t>
            </a:r>
            <a:r>
              <a:rPr lang="en-US" altLang="ko-KR" sz="1200" b="1" dirty="0" smtClean="0"/>
              <a:t>(images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imageList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JList&lt;String&gt; </a:t>
            </a:r>
            <a:r>
              <a:rPr lang="en-US" altLang="ko-KR" sz="1200" dirty="0"/>
              <a:t>scrollList = </a:t>
            </a:r>
            <a:r>
              <a:rPr lang="en-US" altLang="ko-KR" sz="1200" b="1" dirty="0"/>
              <a:t>new </a:t>
            </a:r>
            <a:r>
              <a:rPr lang="en-US" altLang="ko-KR" sz="1200" b="1" dirty="0" smtClean="0"/>
              <a:t>JList&lt;String&gt;(fruits</a:t>
            </a:r>
            <a:r>
              <a:rPr lang="en-US" altLang="ko-KR" sz="1200" b="1" dirty="0"/>
              <a:t>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(300,300); 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3528" y="1412776"/>
            <a:ext cx="32895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리스트를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가진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1520" y="4892547"/>
            <a:ext cx="1080120" cy="272415"/>
          </a:xfrm>
          <a:prstGeom prst="wedgeRoundRectCallout">
            <a:avLst>
              <a:gd name="adj1" fmla="val 31986"/>
              <a:gd name="adj2" fmla="val -1011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문자열 리스트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301225" y="5422404"/>
            <a:ext cx="1080120" cy="272415"/>
          </a:xfrm>
          <a:prstGeom prst="wedgeRoundRectCallout">
            <a:avLst>
              <a:gd name="adj1" fmla="val -10343"/>
              <a:gd name="adj2" fmla="val -278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 리스트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267744" y="4861394"/>
            <a:ext cx="1080120" cy="442674"/>
          </a:xfrm>
          <a:prstGeom prst="wedgeRoundRectCallout">
            <a:avLst>
              <a:gd name="adj1" fmla="val -19473"/>
              <a:gd name="adj2" fmla="val -1128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스크롤바를</a:t>
            </a:r>
            <a:endParaRPr lang="ko-KR" altLang="en-US" sz="1000" dirty="0"/>
          </a:p>
          <a:p>
            <a:r>
              <a:rPr lang="ko-KR" altLang="en-US" sz="1000" dirty="0" smtClean="0"/>
              <a:t>가지는 </a:t>
            </a:r>
            <a:r>
              <a:rPr lang="ko-KR" altLang="en-US" sz="1000" dirty="0"/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23738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TIP!</a:t>
            </a:r>
            <a:r>
              <a:rPr lang="en-US" altLang="ko-KR" dirty="0" smtClean="0"/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Eclipse</a:t>
            </a:r>
            <a:r>
              <a:rPr lang="ko-KR" altLang="en-US" b="1" dirty="0" smtClean="0">
                <a:solidFill>
                  <a:schemeClr val="tx1"/>
                </a:solidFill>
              </a:rPr>
              <a:t>에서 </a:t>
            </a:r>
            <a:r>
              <a:rPr lang="en-US" altLang="ko-KR" b="1" dirty="0" smtClean="0">
                <a:solidFill>
                  <a:schemeClr val="tx1"/>
                </a:solidFill>
              </a:rPr>
              <a:t>import</a:t>
            </a:r>
            <a:r>
              <a:rPr lang="ko-KR" altLang="en-US" b="1" dirty="0" smtClean="0">
                <a:solidFill>
                  <a:schemeClr val="tx1"/>
                </a:solidFill>
              </a:rPr>
              <a:t>하는 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528" y="1484784"/>
            <a:ext cx="8229600" cy="4525962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다운로드 받은 </a:t>
            </a:r>
            <a:r>
              <a:rPr lang="en-US" altLang="ko-KR" sz="2400" dirty="0" smtClean="0">
                <a:solidFill>
                  <a:srgbClr val="C00000"/>
                </a:solidFill>
              </a:rPr>
              <a:t>ch10</a:t>
            </a:r>
            <a:r>
              <a:rPr lang="ko-KR" altLang="en-US" sz="2400" dirty="0" smtClean="0"/>
              <a:t>를 압축 해제한 후 내 폴더로 복사한다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Java Project(Project name: </a:t>
            </a:r>
            <a:r>
              <a:rPr lang="en-US" altLang="ko-KR" sz="2400" dirty="0" smtClean="0">
                <a:solidFill>
                  <a:srgbClr val="C00000"/>
                </a:solidFill>
              </a:rPr>
              <a:t>Chapter10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만든다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Chapter10 –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클릭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마우스 오른쪽 클릭한 후 </a:t>
            </a:r>
            <a:r>
              <a:rPr lang="en-US" altLang="ko-KR" sz="2400" dirty="0" smtClean="0">
                <a:solidFill>
                  <a:srgbClr val="C00000"/>
                </a:solidFill>
              </a:rPr>
              <a:t>import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클릭 </a:t>
            </a:r>
            <a:endParaRPr lang="en-US" altLang="ko-KR" sz="2400" dirty="0" smtClean="0"/>
          </a:p>
          <a:p>
            <a:r>
              <a:rPr lang="en-US" altLang="ko-KR" sz="2400" dirty="0" smtClean="0"/>
              <a:t>General&gt;File System&gt;Next </a:t>
            </a:r>
            <a:r>
              <a:rPr lang="ko-KR" altLang="en-US" sz="2400" dirty="0" smtClean="0"/>
              <a:t>클</a:t>
            </a:r>
            <a:r>
              <a:rPr lang="ko-KR" altLang="en-US" sz="2400" dirty="0"/>
              <a:t>릭</a:t>
            </a:r>
            <a:endParaRPr lang="en-US" altLang="ko-KR" sz="2400" dirty="0" smtClean="0"/>
          </a:p>
          <a:p>
            <a:r>
              <a:rPr lang="en-US" altLang="ko-KR" sz="2400" dirty="0" smtClean="0"/>
              <a:t>Browse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>
                <a:solidFill>
                  <a:srgbClr val="C00000"/>
                </a:solidFill>
              </a:rPr>
              <a:t>ch10&gt;</a:t>
            </a:r>
            <a:r>
              <a:rPr lang="en-US" altLang="ko-KR" sz="2400" dirty="0" err="1" smtClean="0">
                <a:solidFill>
                  <a:srgbClr val="C00000"/>
                </a:solidFill>
              </a:rPr>
              <a:t>src</a:t>
            </a:r>
            <a:r>
              <a:rPr lang="ko-KR" altLang="en-US" sz="2400" dirty="0" smtClean="0"/>
              <a:t>를 찾음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폴더 선택</a:t>
            </a:r>
            <a:endParaRPr lang="en-US" altLang="ko-KR" sz="2400" dirty="0" smtClean="0"/>
          </a:p>
          <a:p>
            <a:r>
              <a:rPr lang="en-US" altLang="ko-KR" sz="2400" dirty="0" smtClean="0"/>
              <a:t>Select All </a:t>
            </a:r>
            <a:r>
              <a:rPr lang="ko-KR" altLang="en-US" sz="2400" dirty="0" smtClean="0"/>
              <a:t>클릭</a:t>
            </a:r>
            <a:endParaRPr lang="en-US" altLang="ko-KR" sz="2400" dirty="0" smtClean="0"/>
          </a:p>
          <a:p>
            <a:r>
              <a:rPr lang="en-US" altLang="ko-KR" sz="2400" dirty="0" smtClean="0"/>
              <a:t>Into folder</a:t>
            </a:r>
            <a:r>
              <a:rPr lang="ko-KR" altLang="en-US" sz="2400" dirty="0" smtClean="0"/>
              <a:t>가 </a:t>
            </a:r>
            <a:r>
              <a:rPr lang="en-US" altLang="ko-KR" sz="2400" dirty="0" smtClean="0">
                <a:solidFill>
                  <a:srgbClr val="C00000"/>
                </a:solidFill>
              </a:rPr>
              <a:t>Chapter10/</a:t>
            </a:r>
            <a:r>
              <a:rPr lang="en-US" altLang="ko-KR" sz="2400" dirty="0" err="1" smtClean="0">
                <a:solidFill>
                  <a:srgbClr val="C00000"/>
                </a:solidFill>
              </a:rPr>
              <a:t>src</a:t>
            </a:r>
            <a:r>
              <a:rPr lang="ko-KR" altLang="en-US" sz="2400" dirty="0" smtClean="0"/>
              <a:t>인 것 확인 후 </a:t>
            </a:r>
            <a:r>
              <a:rPr lang="en-US" altLang="ko-KR" sz="2400" dirty="0" smtClean="0"/>
              <a:t>Finish </a:t>
            </a:r>
            <a:r>
              <a:rPr lang="ko-KR" altLang="en-US" sz="2400" dirty="0" smtClean="0"/>
              <a:t>클릭</a:t>
            </a:r>
            <a:endParaRPr lang="en-US" altLang="ko-KR" sz="2400" dirty="0" smtClean="0"/>
          </a:p>
          <a:p>
            <a:r>
              <a:rPr lang="en-US" altLang="ko-KR" sz="2400" dirty="0" smtClean="0">
                <a:solidFill>
                  <a:srgbClr val="FF0000"/>
                </a:solidFill>
              </a:rPr>
              <a:t>Images </a:t>
            </a:r>
            <a:r>
              <a:rPr lang="ko-KR" altLang="en-US" sz="2400" dirty="0" smtClean="0">
                <a:solidFill>
                  <a:srgbClr val="FF0000"/>
                </a:solidFill>
              </a:rPr>
              <a:t>폴더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Chapter10 </a:t>
            </a:r>
            <a:r>
              <a:rPr lang="ko-KR" altLang="en-US" sz="2400" dirty="0" smtClean="0"/>
              <a:t>폴더에 복사</a:t>
            </a:r>
            <a:r>
              <a:rPr lang="en-US" altLang="ko-KR" sz="2400" dirty="0" smtClean="0"/>
              <a:t>(</a:t>
            </a:r>
            <a:r>
              <a:rPr lang="en-US" altLang="ko-KR" sz="2400" dirty="0" smtClean="0">
                <a:solidFill>
                  <a:srgbClr val="0070C0"/>
                </a:solidFill>
              </a:rPr>
              <a:t>image </a:t>
            </a:r>
            <a:r>
              <a:rPr lang="ko-KR" altLang="en-US" sz="2400" dirty="0" smtClean="0">
                <a:solidFill>
                  <a:srgbClr val="0070C0"/>
                </a:solidFill>
              </a:rPr>
              <a:t>디스플레이를 위해 필요</a:t>
            </a:r>
            <a:r>
              <a:rPr lang="en-US" altLang="ko-KR" sz="2400" dirty="0" smtClean="0"/>
              <a:t>), </a:t>
            </a:r>
            <a:r>
              <a:rPr lang="en-US" altLang="ko-KR" sz="2400" dirty="0" smtClean="0">
                <a:solidFill>
                  <a:srgbClr val="FF0000"/>
                </a:solidFill>
              </a:rPr>
              <a:t>Chapter10/images/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밑에 위치함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8117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JComboBox&lt;E&gt;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6483" y="1254252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JComboBox&lt;E&gt;</a:t>
            </a:r>
          </a:p>
          <a:p>
            <a:pPr lvl="1"/>
            <a:r>
              <a:rPr lang="ko-KR" altLang="en-US" sz="1800" dirty="0" smtClean="0"/>
              <a:t>텍스트필드와 버튼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그리고 </a:t>
            </a:r>
            <a:r>
              <a:rPr lang="ko-KR" altLang="en-US" sz="1800" dirty="0" err="1" smtClean="0"/>
              <a:t>드롭다운</a:t>
            </a:r>
            <a:r>
              <a:rPr lang="ko-KR" altLang="en-US" sz="1800" dirty="0" smtClean="0"/>
              <a:t> 리스트로 구성되는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드롭다운</a:t>
            </a:r>
            <a:r>
              <a:rPr lang="ko-KR" altLang="en-US" sz="1800" dirty="0" smtClean="0"/>
              <a:t> 리스트에서 선택한 것이 텍스트필드에 나타남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콤보박</a:t>
            </a:r>
            <a:r>
              <a:rPr lang="ko-KR" altLang="en-US" sz="2000" dirty="0" err="1"/>
              <a:t>스</a:t>
            </a:r>
            <a:r>
              <a:rPr lang="ko-KR" altLang="en-US" sz="2000" dirty="0" smtClean="0"/>
              <a:t> 생성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텍스트를 </a:t>
            </a:r>
            <a:r>
              <a:rPr lang="ko-KR" altLang="en-US" sz="1600" dirty="0"/>
              <a:t>아이템으로 가진 </a:t>
            </a:r>
            <a:r>
              <a:rPr lang="ko-KR" altLang="en-US" sz="1600" dirty="0" err="1" smtClean="0"/>
              <a:t>콤보박스</a:t>
            </a:r>
            <a:r>
              <a:rPr lang="ko-KR" altLang="en-US" sz="1600" dirty="0" smtClean="0"/>
              <a:t> 생성</a:t>
            </a:r>
            <a:endParaRPr lang="ko-KR" altLang="en-US" sz="180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7624" y="5080153"/>
            <a:ext cx="489654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String [] fruits = {"apple", "banana", "kiwi",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mango</a:t>
            </a:r>
            <a:r>
              <a:rPr lang="en-US" altLang="ko-KR" sz="1200" dirty="0" smtClean="0"/>
              <a:t>", "</a:t>
            </a:r>
            <a:r>
              <a:rPr lang="en-US" altLang="ko-KR" sz="1200" dirty="0"/>
              <a:t>pear</a:t>
            </a:r>
            <a:r>
              <a:rPr lang="en-US" altLang="ko-KR" sz="1200" dirty="0" smtClean="0"/>
              <a:t>", "</a:t>
            </a:r>
            <a:r>
              <a:rPr lang="en-US" altLang="ko-KR" sz="1200" dirty="0"/>
              <a:t>peach",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berry", "strawberry", "blackberry" };</a:t>
            </a:r>
          </a:p>
          <a:p>
            <a:r>
              <a:rPr lang="en-US" altLang="ko-KR" sz="1200" b="1" dirty="0" smtClean="0"/>
              <a:t>JComboBox&lt;String&gt; </a:t>
            </a:r>
            <a:r>
              <a:rPr lang="en-US" altLang="ko-KR" sz="1200" dirty="0"/>
              <a:t>combo = </a:t>
            </a:r>
            <a:r>
              <a:rPr lang="en-US" altLang="ko-KR" sz="1200" b="1" dirty="0"/>
              <a:t>new </a:t>
            </a:r>
            <a:r>
              <a:rPr lang="en-US" altLang="ko-KR" sz="1200" b="1" dirty="0" smtClean="0"/>
              <a:t>JComboBox&lt;String&gt;(fruits</a:t>
            </a:r>
            <a:r>
              <a:rPr lang="en-US" altLang="ko-KR" sz="1200" b="1" dirty="0"/>
              <a:t>);</a:t>
            </a:r>
            <a:endParaRPr lang="ko-KR" altLang="en-US" sz="1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5734269" y="4584296"/>
            <a:ext cx="2978042" cy="1820994"/>
            <a:chOff x="4261135" y="4985560"/>
            <a:chExt cx="2978042" cy="182099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06848" y="4987279"/>
              <a:ext cx="876300" cy="181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모서리가 둥근 사각형 설명선 14"/>
            <p:cNvSpPr/>
            <p:nvPr/>
          </p:nvSpPr>
          <p:spPr>
            <a:xfrm>
              <a:off x="4261135" y="4997104"/>
              <a:ext cx="864096" cy="272415"/>
            </a:xfrm>
            <a:prstGeom prst="wedgeRoundRectCallout">
              <a:avLst>
                <a:gd name="adj1" fmla="val 70787"/>
                <a:gd name="adj2" fmla="val -1078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000" dirty="0"/>
                <a:t>텍스트필드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364048" y="4985560"/>
              <a:ext cx="600244" cy="272415"/>
            </a:xfrm>
            <a:prstGeom prst="wedgeRoundRectCallout">
              <a:avLst>
                <a:gd name="adj1" fmla="val -94993"/>
                <a:gd name="adj2" fmla="val -1078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000" smtClean="0"/>
                <a:t>버튼</a:t>
              </a:r>
              <a:endParaRPr lang="ko-KR" altLang="en-US" sz="1000" dirty="0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6375081" y="5805264"/>
              <a:ext cx="864096" cy="442674"/>
            </a:xfrm>
            <a:prstGeom prst="wedgeRoundRectCallout">
              <a:avLst>
                <a:gd name="adj1" fmla="val -123219"/>
                <a:gd name="adj2" fmla="val -876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000" dirty="0" err="1"/>
                <a:t>드롭다운</a:t>
              </a:r>
              <a:r>
                <a:rPr lang="ko-KR" altLang="en-US" sz="1000" dirty="0"/>
                <a:t> 리스트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94194"/>
            <a:ext cx="7507685" cy="10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8" y="2335114"/>
            <a:ext cx="2395523" cy="20288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9036496" cy="680120"/>
          </a:xfrm>
        </p:spPr>
        <p:txBody>
          <a:bodyPr>
            <a:normAutofit fontScale="90000"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10-10 : JComboBox&lt;E&gt;</a:t>
            </a:r>
            <a:r>
              <a:rPr lang="ko-KR" altLang="en-US" sz="2800" dirty="0" smtClean="0"/>
              <a:t>로 </a:t>
            </a:r>
            <a:r>
              <a:rPr lang="ko-KR" altLang="en-US" sz="2800" dirty="0" err="1"/>
              <a:t>콤보박스</a:t>
            </a:r>
            <a:r>
              <a:rPr lang="ko-KR" altLang="en-US" sz="2800" dirty="0"/>
              <a:t> 만들고 활용하기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340768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"apple", "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babana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", "mango"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과일 이름을 가진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만들고 사용자가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선택한 과일의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이미지를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콤보박스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옆에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77870" y="1078921"/>
            <a:ext cx="5004048" cy="56784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ComboActionEx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private String </a:t>
            </a:r>
            <a:r>
              <a:rPr lang="en-US" altLang="ko-KR" sz="1100" dirty="0"/>
              <a:t>[] fruits = {"apple", "banana", "mango"};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ImageIcon </a:t>
            </a:r>
            <a:r>
              <a:rPr lang="en-US" altLang="ko-KR" sz="1100" dirty="0"/>
              <a:t>[] images = { new ImageIcon("images/apple.jpg"),</a:t>
            </a:r>
          </a:p>
          <a:p>
            <a:pPr defTabSz="180000"/>
            <a:r>
              <a:rPr lang="en-US" altLang="ko-KR" sz="1100" dirty="0" smtClean="0"/>
              <a:t>			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("images/banana.jpg"),</a:t>
            </a:r>
          </a:p>
          <a:p>
            <a:pPr defTabSz="180000"/>
            <a:r>
              <a:rPr lang="en-US" altLang="ko-KR" sz="1100" dirty="0" smtClean="0"/>
              <a:t>			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("images/mango.jpg") };</a:t>
            </a:r>
          </a:p>
          <a:p>
            <a:pPr defTabSz="180000"/>
            <a:r>
              <a:rPr lang="en-US" altLang="ko-KR" sz="1100" dirty="0" smtClean="0"/>
              <a:t>	private JLabel </a:t>
            </a:r>
            <a:r>
              <a:rPr lang="en-US" altLang="ko-KR" sz="1100" b="1" dirty="0"/>
              <a:t>imgLabel</a:t>
            </a:r>
            <a:r>
              <a:rPr lang="en-US" altLang="ko-KR" sz="1100" dirty="0"/>
              <a:t> = new JLabel(images[0]); </a:t>
            </a:r>
            <a:endParaRPr lang="en-US" altLang="ko-KR" sz="1100" dirty="0" smtClean="0"/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ComboActionEx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 err="1"/>
              <a:t>콤보박스</a:t>
            </a:r>
            <a:r>
              <a:rPr lang="ko-KR" altLang="en-US" sz="1100" dirty="0"/>
              <a:t> 활용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JComboBox&lt;String&gt; </a:t>
            </a:r>
            <a:r>
              <a:rPr lang="en-US" altLang="ko-KR" sz="1100" b="1" dirty="0"/>
              <a:t>combo = new </a:t>
            </a:r>
            <a:r>
              <a:rPr lang="en-US" altLang="ko-KR" sz="1100" b="1" dirty="0" smtClean="0"/>
              <a:t>JComboBox&lt;String&gt;(fruits</a:t>
            </a:r>
            <a:r>
              <a:rPr lang="en-US" altLang="ko-KR" sz="1100" b="1" dirty="0"/>
              <a:t>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c.add</a:t>
            </a:r>
            <a:r>
              <a:rPr lang="en-US" altLang="ko-KR" sz="1100" b="1" dirty="0" smtClean="0"/>
              <a:t>(combo</a:t>
            </a:r>
            <a:r>
              <a:rPr lang="en-US" altLang="ko-KR" sz="1100" b="1" dirty="0"/>
              <a:t>); </a:t>
            </a:r>
            <a:r>
              <a:rPr lang="en-US" altLang="ko-KR" sz="1100" b="1" dirty="0" err="1"/>
              <a:t>c.add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imgLabel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ko-KR" altLang="en-US" sz="1100" dirty="0" err="1"/>
              <a:t>콤보박스에</a:t>
            </a:r>
            <a:r>
              <a:rPr lang="ko-KR" altLang="en-US" sz="1100" dirty="0"/>
              <a:t> </a:t>
            </a:r>
            <a:r>
              <a:rPr lang="en-US" altLang="ko-KR" sz="1100" dirty="0"/>
              <a:t>Action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등록</a:t>
            </a:r>
            <a:r>
              <a:rPr lang="en-US" altLang="ko-KR" sz="1100" dirty="0"/>
              <a:t>. </a:t>
            </a:r>
            <a:r>
              <a:rPr lang="ko-KR" altLang="en-US" sz="1100" dirty="0"/>
              <a:t>선택된 아이템의 이미지 출력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combo.addActionListener</a:t>
            </a:r>
            <a:r>
              <a:rPr lang="en-US" altLang="ko-KR" sz="1100" b="1" dirty="0" smtClean="0"/>
              <a:t>(new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()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</a:t>
            </a:r>
            <a:r>
              <a:rPr lang="en-US" altLang="ko-KR" sz="1100" b="1" dirty="0" err="1"/>
              <a:t>actionPerformed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ActionEvent</a:t>
            </a:r>
            <a:r>
              <a:rPr lang="en-US" altLang="ko-KR" sz="1100" b="1" dirty="0"/>
              <a:t> e) {</a:t>
            </a:r>
          </a:p>
          <a:p>
            <a:pPr defTabSz="180000"/>
            <a:r>
              <a:rPr lang="en-US" altLang="ko-KR" sz="1100" dirty="0" smtClean="0"/>
              <a:t>				JComboBox&lt;String&gt; </a:t>
            </a:r>
            <a:r>
              <a:rPr lang="en-US" altLang="ko-KR" sz="1100" dirty="0"/>
              <a:t>cb = (</a:t>
            </a:r>
            <a:r>
              <a:rPr lang="en-US" altLang="ko-KR" sz="1100" dirty="0" smtClean="0"/>
              <a:t>JComboBox&lt;String&gt;)e.getSource</a:t>
            </a:r>
            <a:r>
              <a:rPr lang="en-US" altLang="ko-KR" sz="1100" dirty="0"/>
              <a:t>();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 = </a:t>
            </a:r>
            <a:r>
              <a:rPr lang="en-US" altLang="ko-KR" sz="1100" dirty="0" err="1"/>
              <a:t>cb.getSelectedIndex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imgLabel.setIcon</a:t>
            </a:r>
            <a:r>
              <a:rPr lang="en-US" altLang="ko-KR" sz="1100" b="1" dirty="0" smtClean="0"/>
              <a:t>(images[index</a:t>
            </a:r>
            <a:r>
              <a:rPr lang="en-US" altLang="ko-KR" sz="1100" b="1" dirty="0"/>
              <a:t>]);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(300,250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ComboActionEx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7223" y="3629176"/>
            <a:ext cx="924057" cy="280928"/>
          </a:xfrm>
          <a:prstGeom prst="wedgeRoundRectCallout">
            <a:avLst>
              <a:gd name="adj1" fmla="val 31943"/>
              <a:gd name="adj2" fmla="val -1265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JComboBox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012875" y="3936084"/>
            <a:ext cx="563309" cy="272415"/>
          </a:xfrm>
          <a:prstGeom prst="wedgeRoundRectCallout">
            <a:avLst>
              <a:gd name="adj1" fmla="val -25471"/>
              <a:gd name="adj2" fmla="val -110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err="1"/>
              <a:t>JLabel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7" y="4509120"/>
            <a:ext cx="2395523" cy="20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4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구성</a:t>
            </a:r>
            <a:endParaRPr lang="ko-KR" altLang="en-US" dirty="0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메뉴 만들기에 필요한 스윙 컴포넌트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메뉴아이템 </a:t>
            </a:r>
            <a:r>
              <a:rPr lang="en-US" altLang="ko-KR" sz="1600" dirty="0" smtClean="0"/>
              <a:t>– </a:t>
            </a:r>
            <a:r>
              <a:rPr lang="en-US" altLang="ko-KR" sz="1600" dirty="0" err="1" smtClean="0"/>
              <a:t>JMenuItem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메뉴 </a:t>
            </a:r>
            <a:r>
              <a:rPr lang="en-US" altLang="ko-KR" sz="1600" dirty="0" smtClean="0"/>
              <a:t>– </a:t>
            </a:r>
            <a:r>
              <a:rPr lang="en-US" altLang="ko-KR" sz="1600" dirty="0" err="1" smtClean="0"/>
              <a:t>JMenu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여러 개의 메뉴 아이템을 가짐</a:t>
            </a:r>
            <a:endParaRPr lang="en-US" altLang="ko-KR" sz="1400" dirty="0" smtClean="0"/>
          </a:p>
          <a:p>
            <a:pPr lvl="1"/>
            <a:r>
              <a:rPr lang="ko-KR" altLang="en-US" sz="1600" dirty="0" err="1" smtClean="0"/>
              <a:t>메뉴바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en-US" altLang="ko-KR" sz="1600" dirty="0" err="1" smtClean="0"/>
              <a:t>JMenuBar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여러 개의 메뉴를 붙이는 바이며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프레임에 부착됨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분리선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메뉴아이템 사이의 </a:t>
            </a:r>
            <a:r>
              <a:rPr lang="ko-KR" altLang="en-US" sz="1400" dirty="0" err="1" smtClean="0"/>
              <a:t>분리선으로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separator</a:t>
            </a:r>
            <a:r>
              <a:rPr lang="ko-KR" altLang="en-US" sz="1400" dirty="0" smtClean="0"/>
              <a:t>라고 부름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err="1" smtClean="0"/>
              <a:t>JMenu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addSeparator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를 호출하여 삽입함</a:t>
            </a:r>
            <a:endParaRPr lang="en-US" altLang="ko-KR" sz="14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686905" y="4221088"/>
            <a:ext cx="6365315" cy="2244679"/>
            <a:chOff x="1686905" y="4221088"/>
            <a:chExt cx="6365315" cy="22446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4799" y="4221088"/>
              <a:ext cx="2746297" cy="2244679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6757758" y="4581128"/>
              <a:ext cx="1294462" cy="280928"/>
            </a:xfrm>
            <a:prstGeom prst="wedgeRoundRectCallout">
              <a:avLst>
                <a:gd name="adj1" fmla="val -69166"/>
                <a:gd name="adj2" fmla="val -696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/>
                <a:t>메</a:t>
              </a:r>
              <a:r>
                <a:rPr lang="ko-KR" altLang="en-US" sz="1050" dirty="0" err="1"/>
                <a:t>뉴</a:t>
              </a:r>
              <a:r>
                <a:rPr lang="ko-KR" altLang="en-US" sz="1050" dirty="0" err="1" smtClean="0"/>
                <a:t>바</a:t>
              </a:r>
              <a:r>
                <a:rPr lang="en-US" altLang="ko-KR" sz="1050" dirty="0" smtClean="0"/>
                <a:t>(</a:t>
              </a:r>
              <a:r>
                <a:rPr lang="en-US" altLang="ko-KR" sz="1050" dirty="0" err="1" smtClean="0"/>
                <a:t>JMenuBar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599385" y="4498363"/>
              <a:ext cx="956222" cy="280928"/>
            </a:xfrm>
            <a:prstGeom prst="wedgeRoundRectCallout">
              <a:avLst>
                <a:gd name="adj1" fmla="val 86981"/>
                <a:gd name="adj2" fmla="val 210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메뉴</a:t>
              </a:r>
              <a:r>
                <a:rPr lang="en-US" altLang="ko-KR" sz="1050" dirty="0" smtClean="0"/>
                <a:t>(</a:t>
              </a:r>
              <a:r>
                <a:rPr lang="en-US" altLang="ko-KR" sz="1050" dirty="0" err="1" smtClean="0"/>
                <a:t>JMenu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686905" y="5135779"/>
              <a:ext cx="1638252" cy="280928"/>
            </a:xfrm>
            <a:prstGeom prst="wedgeRoundRectCallout">
              <a:avLst>
                <a:gd name="adj1" fmla="val 84232"/>
                <a:gd name="adj2" fmla="val 210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메뉴아이템</a:t>
              </a:r>
              <a:r>
                <a:rPr lang="en-US" altLang="ko-KR" sz="1050" dirty="0" smtClean="0"/>
                <a:t>(</a:t>
              </a:r>
              <a:r>
                <a:rPr lang="en-US" altLang="ko-KR" sz="1050" dirty="0" err="1" smtClean="0"/>
                <a:t>JMenuItem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71800" y="5571656"/>
              <a:ext cx="611393" cy="280928"/>
            </a:xfrm>
            <a:prstGeom prst="wedgeRoundRectCallout">
              <a:avLst>
                <a:gd name="adj1" fmla="val 131660"/>
                <a:gd name="adj2" fmla="val -236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분리선</a:t>
              </a:r>
              <a:endParaRPr lang="ko-KR" altLang="en-US" sz="1050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메뉴 만드는 과정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57686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2844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JMenuBar </a:t>
            </a:r>
            <a:r>
              <a:rPr lang="ko-KR" altLang="en-US" sz="1100" smtClean="0"/>
              <a:t>컴포넌트</a:t>
            </a:r>
            <a:endParaRPr lang="ko-KR" altLang="en-US" sz="1100"/>
          </a:p>
        </p:txBody>
      </p:sp>
      <p:sp>
        <p:nvSpPr>
          <p:cNvPr id="6" name="직사각형 5"/>
          <p:cNvSpPr/>
          <p:nvPr/>
        </p:nvSpPr>
        <p:spPr>
          <a:xfrm>
            <a:off x="2214546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14546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JMenuBar </a:t>
            </a:r>
            <a:r>
              <a:rPr lang="ko-KR" altLang="en-US" sz="1100" smtClean="0"/>
              <a:t>컴포넌트</a:t>
            </a:r>
            <a:endParaRPr lang="ko-KR" altLang="en-US" sz="1100"/>
          </a:p>
        </p:txBody>
      </p:sp>
      <p:sp>
        <p:nvSpPr>
          <p:cNvPr id="8" name="직사각형 7"/>
          <p:cNvSpPr/>
          <p:nvPr/>
        </p:nvSpPr>
        <p:spPr>
          <a:xfrm>
            <a:off x="2285984" y="2020005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962434" y="2605134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JMenu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컴포넌트</a:t>
            </a:r>
            <a:endParaRPr lang="ko-KR" altLang="en-US" sz="1100" dirty="0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V="1">
            <a:off x="2500298" y="1734257"/>
            <a:ext cx="0" cy="2857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71736" y="1805691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add</a:t>
            </a:r>
            <a:endParaRPr lang="ko-KR" altLang="en-US" sz="1100"/>
          </a:p>
        </p:txBody>
      </p:sp>
      <p:sp>
        <p:nvSpPr>
          <p:cNvPr id="12" name="TextBox 11"/>
          <p:cNvSpPr txBox="1"/>
          <p:nvPr/>
        </p:nvSpPr>
        <p:spPr>
          <a:xfrm>
            <a:off x="4357686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JMenuBar </a:t>
            </a:r>
            <a:r>
              <a:rPr lang="ko-KR" altLang="en-US" sz="1100" smtClean="0"/>
              <a:t>컴포넌트</a:t>
            </a:r>
            <a:endParaRPr lang="ko-KR" alt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4145485" y="2367664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JMenu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컴포넌트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5143504" y="200024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000628" y="2071678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JMenuItem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컴포넌트</a:t>
            </a:r>
            <a:endParaRPr lang="ko-KR" altLang="en-US" sz="1100" dirty="0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rot="10800000">
            <a:off x="4857752" y="2000254"/>
            <a:ext cx="285752" cy="71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57752" y="1785926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add</a:t>
            </a:r>
            <a:endParaRPr lang="ko-KR" altLang="en-US" sz="1100"/>
          </a:p>
        </p:txBody>
      </p:sp>
      <p:sp>
        <p:nvSpPr>
          <p:cNvPr id="18" name="직사각형 17"/>
          <p:cNvSpPr/>
          <p:nvPr/>
        </p:nvSpPr>
        <p:spPr>
          <a:xfrm>
            <a:off x="4429124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42844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6643702" y="1643050"/>
            <a:ext cx="1785950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643702" y="1357298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mtClean="0"/>
              <a:t>JMenuBar </a:t>
            </a:r>
            <a:r>
              <a:rPr lang="ko-KR" altLang="en-US" sz="1100" smtClean="0"/>
              <a:t>컴포넌트</a:t>
            </a:r>
            <a:endParaRPr lang="ko-KR" alt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6427309" y="2428868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JMenu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컴포넌트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6715140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6786578" y="185736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0" y="3071810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(1) JMenuBar </a:t>
            </a:r>
            <a:r>
              <a:rPr lang="ko-KR" altLang="en-US" sz="1200" smtClean="0"/>
              <a:t>컴포넌트 생성</a:t>
            </a:r>
            <a:endParaRPr lang="ko-KR" altLang="en-US" sz="1200"/>
          </a:p>
        </p:txBody>
      </p:sp>
      <p:sp>
        <p:nvSpPr>
          <p:cNvPr id="26" name="TextBox 25"/>
          <p:cNvSpPr txBox="1"/>
          <p:nvPr/>
        </p:nvSpPr>
        <p:spPr>
          <a:xfrm>
            <a:off x="2214546" y="3071810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en-US" altLang="ko-KR" sz="1200" dirty="0" err="1" smtClean="0"/>
              <a:t>JMenu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컴포넌트를</a:t>
            </a:r>
            <a:endParaRPr lang="en-US" altLang="ko-KR" sz="1200" dirty="0" smtClean="0"/>
          </a:p>
          <a:p>
            <a:r>
              <a:rPr lang="ko-KR" altLang="en-US" sz="1200" dirty="0" smtClean="0"/>
              <a:t>생성하여 </a:t>
            </a:r>
            <a:r>
              <a:rPr lang="en-US" altLang="ko-KR" sz="1200" dirty="0" err="1" smtClean="0"/>
              <a:t>JMenuBar</a:t>
            </a:r>
            <a:r>
              <a:rPr lang="ko-KR" altLang="en-US" sz="1200" dirty="0" smtClean="0"/>
              <a:t>에 </a:t>
            </a:r>
            <a:endParaRPr lang="en-US" altLang="ko-KR" sz="1200" dirty="0" smtClean="0"/>
          </a:p>
          <a:p>
            <a:r>
              <a:rPr lang="ko-KR" altLang="en-US" sz="1200" dirty="0" smtClean="0"/>
              <a:t>붙인다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500562" y="3071810"/>
            <a:ext cx="200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JMenuItem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컴포넌트를</a:t>
            </a:r>
            <a:endParaRPr lang="en-US" altLang="ko-KR" sz="1200" dirty="0" smtClean="0"/>
          </a:p>
          <a:p>
            <a:r>
              <a:rPr lang="ko-KR" altLang="en-US" sz="1200" dirty="0" smtClean="0"/>
              <a:t>생성하여 </a:t>
            </a:r>
            <a:r>
              <a:rPr lang="en-US" altLang="ko-KR" sz="1200" dirty="0" err="1" smtClean="0"/>
              <a:t>JMenu</a:t>
            </a:r>
            <a:r>
              <a:rPr lang="ko-KR" altLang="en-US" sz="1200" dirty="0" smtClean="0"/>
              <a:t>에 </a:t>
            </a:r>
            <a:endParaRPr lang="en-US" altLang="ko-KR" sz="1200" dirty="0" smtClean="0"/>
          </a:p>
          <a:p>
            <a:r>
              <a:rPr lang="ko-KR" altLang="en-US" sz="1200" dirty="0" smtClean="0"/>
              <a:t>붙인다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6786578" y="207167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6786578" y="2285992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715140" y="3071810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(3’) </a:t>
            </a:r>
            <a:r>
              <a:rPr lang="ko-KR" altLang="en-US" sz="1200" dirty="0" smtClean="0"/>
              <a:t>여러 개의  메뉴와</a:t>
            </a:r>
            <a:endParaRPr lang="en-US" altLang="ko-KR" sz="1200" dirty="0" smtClean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메뉴 아이템을 생성한다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538873" y="2428868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JMenu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컴포넌트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7500958" y="1785926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7572396" y="185736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7572396" y="207167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100" b="1" dirty="0" smtClean="0"/>
          </a:p>
        </p:txBody>
      </p:sp>
      <p:sp>
        <p:nvSpPr>
          <p:cNvPr id="35" name="직사각형 34"/>
          <p:cNvSpPr/>
          <p:nvPr/>
        </p:nvSpPr>
        <p:spPr>
          <a:xfrm>
            <a:off x="142844" y="4071942"/>
            <a:ext cx="2196908" cy="1857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6" name="직사각형 35"/>
          <p:cNvSpPr/>
          <p:nvPr/>
        </p:nvSpPr>
        <p:spPr>
          <a:xfrm>
            <a:off x="142843" y="4286256"/>
            <a:ext cx="2196909" cy="225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14282" y="4429132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285720" y="450057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285720" y="471488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285720" y="4929198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42844" y="5929330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en-US" altLang="ko-KR" sz="1200" dirty="0" err="1" smtClean="0"/>
              <a:t>JMenuBar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컴포넌트를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JFrame</a:t>
            </a:r>
            <a:r>
              <a:rPr lang="ko-KR" altLang="en-US" sz="1200" dirty="0" smtClean="0"/>
              <a:t>에 붙인다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1000100" y="4429132"/>
            <a:ext cx="428628" cy="5715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1071538" y="4500570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1071538" y="4714884"/>
            <a:ext cx="500066" cy="1428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45" name="직선 연결선 44"/>
          <p:cNvCxnSpPr/>
          <p:nvPr/>
        </p:nvCxnSpPr>
        <p:spPr>
          <a:xfrm>
            <a:off x="142844" y="4286256"/>
            <a:ext cx="2196908" cy="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83569" y="4071942"/>
            <a:ext cx="888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타이틀바</a:t>
            </a:r>
            <a:endParaRPr lang="ko-KR" altLang="en-US" sz="12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5076056" y="3929066"/>
            <a:ext cx="4029550" cy="2308344"/>
            <a:chOff x="380450" y="4000504"/>
            <a:chExt cx="4029550" cy="2308344"/>
          </a:xfrm>
        </p:grpSpPr>
        <p:sp>
          <p:nvSpPr>
            <p:cNvPr id="48" name="TextBox 47"/>
            <p:cNvSpPr txBox="1"/>
            <p:nvPr/>
          </p:nvSpPr>
          <p:spPr>
            <a:xfrm>
              <a:off x="928662" y="4000504"/>
              <a:ext cx="3481338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JMenuBar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 smtClean="0"/>
                <a:t>mb</a:t>
              </a:r>
              <a:r>
                <a:rPr lang="en-US" altLang="ko-KR" sz="1200" dirty="0" smtClean="0"/>
                <a:t> = </a:t>
              </a:r>
              <a:r>
                <a:rPr lang="en-US" altLang="ko-KR" sz="1200" b="1" dirty="0" smtClean="0"/>
                <a:t>new </a:t>
              </a:r>
              <a:r>
                <a:rPr lang="en-US" altLang="ko-KR" sz="1200" b="1" dirty="0" err="1" smtClean="0"/>
                <a:t>JMenuBar</a:t>
              </a:r>
              <a:r>
                <a:rPr lang="en-US" altLang="ko-KR" sz="1200" b="1" dirty="0" smtClean="0"/>
                <a:t>();</a:t>
              </a:r>
            </a:p>
            <a:p>
              <a:endParaRPr lang="fr-FR" altLang="ko-KR" sz="1200" dirty="0" smtClean="0"/>
            </a:p>
            <a:p>
              <a:r>
                <a:rPr lang="fr-FR" altLang="ko-KR" sz="1200" dirty="0" smtClean="0"/>
                <a:t>JMenu </a:t>
              </a:r>
              <a:r>
                <a:rPr lang="en-US" altLang="ko-KR" sz="1200" dirty="0" smtClean="0"/>
                <a:t>screen</a:t>
              </a:r>
              <a:r>
                <a:rPr lang="fr-FR" altLang="ko-KR" sz="1200" dirty="0" smtClean="0"/>
                <a:t>Menu = </a:t>
              </a:r>
              <a:r>
                <a:rPr lang="fr-FR" altLang="ko-KR" sz="1200" b="1" dirty="0" smtClean="0"/>
                <a:t>new JMenu("Screen");</a:t>
              </a:r>
            </a:p>
            <a:p>
              <a:r>
                <a:rPr lang="en-US" altLang="ko-KR" sz="1200" dirty="0" err="1"/>
                <a:t>mb.add</a:t>
              </a:r>
              <a:r>
                <a:rPr lang="en-US" altLang="ko-KR" sz="1200" dirty="0"/>
                <a:t>(screen</a:t>
              </a:r>
              <a:r>
                <a:rPr lang="fr-FR" altLang="ko-KR" sz="1200" dirty="0" smtClean="0"/>
                <a:t>Menu</a:t>
              </a:r>
              <a:r>
                <a:rPr lang="en-US" altLang="ko-KR" sz="1200" dirty="0" smtClean="0"/>
                <a:t>);</a:t>
              </a:r>
            </a:p>
            <a:p>
              <a:endParaRPr lang="ko-KR" altLang="en-US" sz="1200" dirty="0" smtClean="0"/>
            </a:p>
            <a:p>
              <a:r>
                <a:rPr lang="en-US" altLang="ko-KR" sz="1200" dirty="0"/>
                <a:t>screen</a:t>
              </a:r>
              <a:r>
                <a:rPr lang="fr-FR" altLang="ko-KR" sz="1200" dirty="0"/>
                <a:t>Menu</a:t>
              </a:r>
              <a:r>
                <a:rPr lang="en-US" altLang="ko-KR" sz="1200" dirty="0" smtClean="0"/>
                <a:t>.add(</a:t>
              </a:r>
              <a:r>
                <a:rPr lang="en-US" altLang="ko-KR" sz="1200" b="1" dirty="0" smtClean="0"/>
                <a:t>new </a:t>
              </a:r>
              <a:r>
                <a:rPr lang="en-US" altLang="ko-KR" sz="1200" b="1" dirty="0" err="1" smtClean="0"/>
                <a:t>JMenuItem</a:t>
              </a:r>
              <a:r>
                <a:rPr lang="en-US" altLang="ko-KR" sz="1200" b="1" dirty="0" smtClean="0"/>
                <a:t>("Load"));</a:t>
              </a:r>
            </a:p>
            <a:p>
              <a:r>
                <a:rPr lang="en-US" altLang="ko-KR" sz="1200" dirty="0"/>
                <a:t>screen</a:t>
              </a:r>
              <a:r>
                <a:rPr lang="fr-FR" altLang="ko-KR" sz="1200" dirty="0"/>
                <a:t>Menu</a:t>
              </a:r>
              <a:r>
                <a:rPr lang="en-US" altLang="ko-KR" sz="1200" dirty="0" smtClean="0"/>
                <a:t>.add(</a:t>
              </a:r>
              <a:r>
                <a:rPr lang="en-US" altLang="ko-KR" sz="1200" b="1" dirty="0" smtClean="0"/>
                <a:t>new </a:t>
              </a:r>
              <a:r>
                <a:rPr lang="en-US" altLang="ko-KR" sz="1200" b="1" dirty="0" err="1" smtClean="0"/>
                <a:t>JMenuItem</a:t>
              </a:r>
              <a:r>
                <a:rPr lang="en-US" altLang="ko-KR" sz="1200" b="1" dirty="0" smtClean="0"/>
                <a:t>("Hide"));</a:t>
              </a:r>
            </a:p>
            <a:p>
              <a:r>
                <a:rPr lang="en-US" altLang="ko-KR" sz="1200" dirty="0"/>
                <a:t>screen</a:t>
              </a:r>
              <a:r>
                <a:rPr lang="fr-FR" altLang="ko-KR" sz="1200" dirty="0"/>
                <a:t>Menu</a:t>
              </a:r>
              <a:r>
                <a:rPr lang="en-US" altLang="ko-KR" sz="1200" dirty="0"/>
                <a:t>.add(</a:t>
              </a:r>
              <a:r>
                <a:rPr lang="en-US" altLang="ko-KR" sz="1200" b="1" dirty="0"/>
                <a:t>new </a:t>
              </a:r>
              <a:r>
                <a:rPr lang="en-US" altLang="ko-KR" sz="1200" b="1" dirty="0" err="1"/>
                <a:t>JMenuItem</a:t>
              </a:r>
              <a:r>
                <a:rPr lang="en-US" altLang="ko-KR" sz="1200" b="1" dirty="0" smtClean="0"/>
                <a:t>("</a:t>
              </a:r>
              <a:r>
                <a:rPr lang="en-US" altLang="ko-KR" sz="1200" b="1" dirty="0" err="1" smtClean="0"/>
                <a:t>ReShow</a:t>
              </a:r>
              <a:r>
                <a:rPr lang="en-US" altLang="ko-KR" sz="1200" b="1" dirty="0" smtClean="0"/>
                <a:t>"));</a:t>
              </a:r>
              <a:endParaRPr lang="en-US" altLang="ko-KR" sz="1200" b="1" dirty="0"/>
            </a:p>
            <a:p>
              <a:r>
                <a:rPr lang="en-US" altLang="ko-KR" sz="1200" dirty="0" smtClean="0"/>
                <a:t>screen</a:t>
              </a:r>
              <a:r>
                <a:rPr lang="fr-FR" altLang="ko-KR" sz="1200" dirty="0"/>
                <a:t>Menu</a:t>
              </a:r>
              <a:r>
                <a:rPr lang="en-US" altLang="ko-KR" sz="1200" dirty="0" smtClean="0"/>
                <a:t>.</a:t>
              </a:r>
              <a:r>
                <a:rPr lang="en-US" altLang="ko-KR" sz="1200" b="1" dirty="0" err="1" smtClean="0"/>
                <a:t>addSeparator</a:t>
              </a:r>
              <a:r>
                <a:rPr lang="en-US" altLang="ko-KR" sz="1200" b="1" dirty="0" smtClean="0"/>
                <a:t>();</a:t>
              </a:r>
            </a:p>
            <a:p>
              <a:r>
                <a:rPr lang="en-US" altLang="ko-KR" sz="1200" dirty="0" smtClean="0"/>
                <a:t>screen</a:t>
              </a:r>
              <a:r>
                <a:rPr lang="fr-FR" altLang="ko-KR" sz="1200" dirty="0"/>
                <a:t>Menu</a:t>
              </a:r>
              <a:r>
                <a:rPr lang="en-US" altLang="ko-KR" sz="1200" dirty="0" smtClean="0"/>
                <a:t>.add(</a:t>
              </a:r>
              <a:r>
                <a:rPr lang="en-US" altLang="ko-KR" sz="1200" b="1" dirty="0" smtClean="0"/>
                <a:t>new </a:t>
              </a:r>
              <a:r>
                <a:rPr lang="en-US" altLang="ko-KR" sz="1200" b="1" dirty="0" err="1" smtClean="0"/>
                <a:t>JMenuItem</a:t>
              </a:r>
              <a:r>
                <a:rPr lang="en-US" altLang="ko-KR" sz="1200" b="1" dirty="0" smtClean="0"/>
                <a:t>("Exit"));</a:t>
              </a:r>
            </a:p>
            <a:p>
              <a:endParaRPr lang="ko-KR" altLang="en-US" sz="1200" dirty="0" smtClean="0"/>
            </a:p>
            <a:p>
              <a:r>
                <a:rPr lang="en-US" altLang="ko-KR" sz="1200" b="1" dirty="0" err="1" smtClean="0"/>
                <a:t>frame.setJMenuBar</a:t>
              </a:r>
              <a:r>
                <a:rPr lang="en-US" altLang="ko-KR" sz="1200" b="1" dirty="0" smtClean="0"/>
                <a:t>(</a:t>
              </a:r>
              <a:r>
                <a:rPr lang="en-US" altLang="ko-KR" sz="1200" b="1" dirty="0" err="1" smtClean="0"/>
                <a:t>mb</a:t>
              </a:r>
              <a:r>
                <a:rPr lang="en-US" altLang="ko-KR" sz="1200" b="1" dirty="0" smtClean="0"/>
                <a:t>);</a:t>
              </a:r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5860" y="4000504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(1)</a:t>
              </a:r>
              <a:endParaRPr lang="ko-KR" altLang="en-US" sz="1200"/>
            </a:p>
          </p:txBody>
        </p:sp>
        <p:cxnSp>
          <p:nvCxnSpPr>
            <p:cNvPr id="51" name="직선 화살표 연결선 50"/>
            <p:cNvCxnSpPr>
              <a:stCxn id="49" idx="3"/>
            </p:cNvCxnSpPr>
            <p:nvPr/>
          </p:nvCxnSpPr>
          <p:spPr>
            <a:xfrm>
              <a:off x="748460" y="4139004"/>
              <a:ext cx="208904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85860" y="4567631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(2)</a:t>
              </a:r>
              <a:endParaRPr lang="ko-KR" altLang="en-US" sz="1200" dirty="0"/>
            </a:p>
          </p:txBody>
        </p:sp>
        <p:cxnSp>
          <p:nvCxnSpPr>
            <p:cNvPr id="53" name="직선 화살표 연결선 52"/>
            <p:cNvCxnSpPr>
              <a:stCxn id="52" idx="3"/>
            </p:cNvCxnSpPr>
            <p:nvPr/>
          </p:nvCxnSpPr>
          <p:spPr>
            <a:xfrm>
              <a:off x="748460" y="4706131"/>
              <a:ext cx="208904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80450" y="5016166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(3)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4" idx="3"/>
              <a:endCxn id="48" idx="1"/>
            </p:cNvCxnSpPr>
            <p:nvPr/>
          </p:nvCxnSpPr>
          <p:spPr>
            <a:xfrm>
              <a:off x="743050" y="5154666"/>
              <a:ext cx="1856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80450" y="6031849"/>
              <a:ext cx="3626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(4)</a:t>
              </a:r>
              <a:endParaRPr lang="ko-KR" altLang="en-US" sz="1200" dirty="0"/>
            </a:p>
          </p:txBody>
        </p:sp>
        <p:cxnSp>
          <p:nvCxnSpPr>
            <p:cNvPr id="58" name="직선 화살표 연결선 57"/>
            <p:cNvCxnSpPr>
              <a:stCxn id="57" idx="3"/>
            </p:cNvCxnSpPr>
            <p:nvPr/>
          </p:nvCxnSpPr>
          <p:spPr>
            <a:xfrm flipV="1">
              <a:off x="743050" y="6170348"/>
              <a:ext cx="21431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55" y="4067565"/>
            <a:ext cx="2336166" cy="1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40"/>
            <a:ext cx="4536504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10-11 : </a:t>
            </a:r>
            <a:r>
              <a:rPr lang="ko-KR" altLang="en-US" dirty="0" smtClean="0"/>
              <a:t>메뉴 만들기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72000" y="476672"/>
            <a:ext cx="4319910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MenuEx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pulic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MenuEx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("Menu </a:t>
            </a:r>
            <a:r>
              <a:rPr lang="ko-KR" altLang="en-US" sz="1200" dirty="0"/>
              <a:t>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createMenu</a:t>
            </a:r>
            <a:r>
              <a:rPr lang="en-US" altLang="ko-KR" sz="1200" dirty="0"/>
              <a:t>(); // </a:t>
            </a:r>
            <a:r>
              <a:rPr lang="ko-KR" altLang="en-US" sz="1200" dirty="0"/>
              <a:t>메뉴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프레임에 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/>
              <a:t>createMenu()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JMenuBar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mb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JMenuBar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JMenu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screenMenu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JMenu</a:t>
            </a:r>
            <a:r>
              <a:rPr lang="en-US" altLang="ko-KR" sz="1200" b="1" dirty="0"/>
              <a:t>("Screen</a:t>
            </a:r>
            <a:r>
              <a:rPr lang="en-US" altLang="ko-KR" sz="1200" b="1" dirty="0" smtClean="0"/>
              <a:t>");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screenMenu.add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JMenuItem</a:t>
            </a:r>
            <a:r>
              <a:rPr lang="en-US" altLang="ko-KR" sz="1200" b="1" dirty="0"/>
              <a:t>("Load"));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screenMenu.add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("Hide"));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screenMenu.add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ReShow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screenMenu.addSeparator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screenMenu.add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JMenuItem</a:t>
            </a:r>
            <a:r>
              <a:rPr lang="en-US" altLang="ko-KR" sz="1200" dirty="0"/>
              <a:t>("Exit"));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mb.add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screenMenu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mb.add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("Edit</a:t>
            </a:r>
            <a:r>
              <a:rPr lang="en-US" altLang="ko-KR" sz="1200" dirty="0" smtClean="0"/>
              <a:t>"));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mb.add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("Source</a:t>
            </a:r>
            <a:r>
              <a:rPr lang="en-US" altLang="ko-KR" sz="1200" dirty="0" smtClean="0"/>
              <a:t>"));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mb.add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("Project</a:t>
            </a:r>
            <a:r>
              <a:rPr lang="en-US" altLang="ko-KR" sz="1200" dirty="0" smtClean="0"/>
              <a:t>"));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mb.add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JMenu</a:t>
            </a:r>
            <a:r>
              <a:rPr lang="en-US" altLang="ko-KR" sz="1200" dirty="0"/>
              <a:t>("Run</a:t>
            </a:r>
            <a:r>
              <a:rPr lang="en-US" altLang="ko-KR" sz="1200" dirty="0" smtClean="0"/>
              <a:t>"));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setJMenuBar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mb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MenuEx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79512" y="1052736"/>
            <a:ext cx="417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Screen, Edit, Source, Project, Run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메뉴를 가지며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Screen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메뉴에만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메뉴아이템과 분리선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(separator)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가지도록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240397" y="4958857"/>
            <a:ext cx="1727622" cy="476726"/>
          </a:xfrm>
          <a:prstGeom prst="wedgeRoundRectCallout">
            <a:avLst>
              <a:gd name="adj1" fmla="val -99706"/>
              <a:gd name="adj2" fmla="val 4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 err="1"/>
              <a:t>메뉴바를</a:t>
            </a:r>
            <a:r>
              <a:rPr lang="ko-KR" altLang="en-US" sz="1050" dirty="0"/>
              <a:t> 프레임에 붙임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비로소 메뉴가 보인다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91489"/>
            <a:ext cx="2746297" cy="22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메뉴아이템에 </a:t>
            </a:r>
            <a:r>
              <a:rPr lang="en-US" altLang="ko-KR" smtClean="0"/>
              <a:t>Action </a:t>
            </a:r>
            <a:r>
              <a:rPr lang="ko-KR" altLang="en-US" smtClean="0"/>
              <a:t>이벤트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메뉴아이템을 클릭하면 </a:t>
            </a:r>
            <a:r>
              <a:rPr lang="en-US" altLang="ko-KR" sz="2000" dirty="0" smtClean="0"/>
              <a:t>Action </a:t>
            </a:r>
            <a:r>
              <a:rPr lang="ko-KR" altLang="en-US" sz="2000" dirty="0" smtClean="0"/>
              <a:t>발생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메뉴아이템은 사용자로부터의 지시나 명령을 받는데 사용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ActionListener</a:t>
            </a:r>
            <a:r>
              <a:rPr lang="ko-KR" altLang="en-US" sz="1800" dirty="0" smtClean="0"/>
              <a:t> 인터페이스로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작성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각 메뉴아이템마다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설정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 Load </a:t>
            </a:r>
            <a:r>
              <a:rPr lang="ko-KR" altLang="en-US" sz="1800" dirty="0" smtClean="0"/>
              <a:t>메뉴아이템에 </a:t>
            </a:r>
            <a:r>
              <a:rPr lang="en-US" altLang="ko-KR" sz="1800" dirty="0" smtClean="0"/>
              <a:t>Action </a:t>
            </a:r>
            <a:r>
              <a:rPr lang="ko-KR" altLang="en-US" sz="1800" dirty="0" err="1" smtClean="0"/>
              <a:t>리스너를</a:t>
            </a:r>
            <a:r>
              <a:rPr lang="ko-KR" altLang="en-US" sz="1800" dirty="0" smtClean="0"/>
              <a:t> 작성하는 경우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7624" y="3717032"/>
            <a:ext cx="735811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JMenuItem</a:t>
            </a:r>
            <a:r>
              <a:rPr lang="en-US" altLang="ko-KR" sz="1400" dirty="0" smtClean="0"/>
              <a:t> item = new </a:t>
            </a:r>
            <a:r>
              <a:rPr lang="en-US" altLang="ko-KR" sz="1400" dirty="0" err="1"/>
              <a:t>JMenuItem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Load");</a:t>
            </a:r>
          </a:p>
          <a:p>
            <a:pPr defTabSz="180000"/>
            <a:r>
              <a:rPr lang="en-US" altLang="ko-KR" sz="1400" dirty="0" err="1" smtClean="0"/>
              <a:t>item.addActionListener</a:t>
            </a:r>
            <a:r>
              <a:rPr lang="en-US" altLang="ko-KR" sz="1400" dirty="0" smtClean="0"/>
              <a:t>(new </a:t>
            </a:r>
            <a:r>
              <a:rPr lang="en-US" altLang="ko-KR" sz="1400" dirty="0" err="1" smtClean="0"/>
              <a:t>MenuActionListener</a:t>
            </a:r>
            <a:r>
              <a:rPr lang="en-US" altLang="ko-KR" sz="1400" dirty="0" smtClean="0"/>
              <a:t>()); // </a:t>
            </a:r>
            <a:r>
              <a:rPr lang="ko-KR" altLang="en-US" sz="1400" dirty="0" smtClean="0"/>
              <a:t>메뉴아이템에 </a:t>
            </a:r>
            <a:r>
              <a:rPr lang="en-US" altLang="ko-KR" sz="1400" dirty="0" smtClean="0"/>
              <a:t>Action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설정</a:t>
            </a:r>
            <a:r>
              <a:rPr lang="en-US" altLang="ko-KR" sz="1400" dirty="0" err="1" smtClean="0"/>
              <a:t>screenMenu.add</a:t>
            </a:r>
            <a:r>
              <a:rPr lang="en-US" altLang="ko-KR" sz="1400" dirty="0" smtClean="0"/>
              <a:t>(item);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/>
              <a:t>MenuActionListener</a:t>
            </a:r>
            <a:r>
              <a:rPr lang="en-US" altLang="ko-KR" sz="1400" dirty="0"/>
              <a:t> implements </a:t>
            </a:r>
            <a:r>
              <a:rPr lang="en-US" altLang="ko-KR" sz="1400" dirty="0" err="1" smtClean="0"/>
              <a:t>ActionListener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actionPerformed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사용자가 </a:t>
            </a:r>
            <a:r>
              <a:rPr lang="en-US" altLang="ko-KR" sz="1400" dirty="0" smtClean="0"/>
              <a:t>Load </a:t>
            </a:r>
            <a:r>
              <a:rPr lang="ko-KR" altLang="en-US" sz="1400" dirty="0" smtClean="0"/>
              <a:t>메뉴아이템을 선택하는 경우 처리할 작업 구현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...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175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메뉴에 </a:t>
            </a:r>
            <a:r>
              <a:rPr lang="en-US" altLang="ko-KR" dirty="0" smtClean="0"/>
              <a:t>Action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73922" y="1268760"/>
            <a:ext cx="803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그림과 같이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Screen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메뉴에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메뉴아이템을 만들고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Load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메뉴아이템을 선택하면 이미지를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하나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로딩하여 출력하고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Hide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메뉴아이템을 선택하면 이미지를 보이지 않게 하며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ReShow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메뉴아이템을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선택하면 숨겨진 이미지를 다시 보이게 하고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Exit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메뉴아이템을 선택하면 프로그램을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종료하도록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Action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리스너를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88843" y="3263340"/>
            <a:ext cx="1358064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Load </a:t>
            </a:r>
            <a:r>
              <a:rPr lang="ko-KR" altLang="en-US" sz="1050" dirty="0" smtClean="0"/>
              <a:t>메뉴아이템</a:t>
            </a:r>
            <a:endParaRPr lang="en-US" altLang="ko-KR" sz="1050" dirty="0" smtClean="0"/>
          </a:p>
          <a:p>
            <a:r>
              <a:rPr lang="ko-KR" altLang="en-US" sz="1050" dirty="0" smtClean="0"/>
              <a:t>선택하면 레이블에 </a:t>
            </a:r>
            <a:endParaRPr lang="en-US" altLang="ko-KR" sz="1050" dirty="0" smtClean="0"/>
          </a:p>
          <a:p>
            <a:r>
              <a:rPr lang="ko-KR" altLang="en-US" sz="1050" dirty="0" smtClean="0"/>
              <a:t>이미지 </a:t>
            </a:r>
            <a:r>
              <a:rPr lang="ko-KR" altLang="en-US" sz="1050" dirty="0"/>
              <a:t>출력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4364" y="3255435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/>
              <a:t>초기</a:t>
            </a:r>
            <a:endParaRPr lang="en-US" altLang="ko-KR" sz="1050" dirty="0" smtClean="0"/>
          </a:p>
          <a:p>
            <a:r>
              <a:rPr lang="ko-KR" altLang="en-US" sz="1050" dirty="0" smtClean="0"/>
              <a:t>상태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707813" y="6255295"/>
            <a:ext cx="21034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Hide </a:t>
            </a:r>
            <a:r>
              <a:rPr lang="ko-KR" altLang="en-US" sz="1050" dirty="0"/>
              <a:t>메뉴아이템 선택으로</a:t>
            </a:r>
          </a:p>
          <a:p>
            <a:r>
              <a:rPr lang="ko-KR" altLang="en-US" sz="1050" dirty="0"/>
              <a:t>이미지를 보이지 않게 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19872" y="6272771"/>
            <a:ext cx="23031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ReShow</a:t>
            </a:r>
            <a:r>
              <a:rPr lang="en-US" altLang="ko-KR" sz="1050" dirty="0"/>
              <a:t> </a:t>
            </a:r>
            <a:r>
              <a:rPr lang="ko-KR" altLang="en-US" sz="1050" dirty="0"/>
              <a:t>메뉴아이템 선택으로</a:t>
            </a:r>
          </a:p>
          <a:p>
            <a:r>
              <a:rPr lang="ko-KR" altLang="en-US" sz="1050" dirty="0"/>
              <a:t>숨겨진 이미지가 다시 </a:t>
            </a:r>
            <a:r>
              <a:rPr lang="ko-KR" altLang="en-US" sz="1050" dirty="0" smtClean="0"/>
              <a:t>보이게 함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6371665" y="6281736"/>
            <a:ext cx="19979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Exit </a:t>
            </a:r>
            <a:r>
              <a:rPr lang="ko-KR" altLang="en-US" sz="1050" dirty="0"/>
              <a:t>메뉴아이템 선택하면</a:t>
            </a:r>
          </a:p>
          <a:p>
            <a:r>
              <a:rPr lang="ko-KR" altLang="en-US" sz="1050" dirty="0"/>
              <a:t>프로그램 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2340000" cy="192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096514"/>
            <a:ext cx="2400112" cy="19581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71" y="4347712"/>
            <a:ext cx="2346376" cy="19250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4347441"/>
            <a:ext cx="2389285" cy="19533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535" y="4347441"/>
            <a:ext cx="2395913" cy="19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8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10-12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512" y="1412776"/>
            <a:ext cx="4320480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MenuActionEventEx</a:t>
            </a:r>
            <a:r>
              <a:rPr lang="en-US" altLang="ko-KR" sz="1100" dirty="0"/>
              <a:t> extends </a:t>
            </a:r>
            <a:r>
              <a:rPr lang="en-US" altLang="ko-KR" sz="1100" dirty="0" err="1"/>
              <a:t>JFrame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private JLabel </a:t>
            </a:r>
            <a:r>
              <a:rPr lang="en-US" altLang="ko-KR" sz="1100" b="1" dirty="0"/>
              <a:t>imgLabel</a:t>
            </a:r>
            <a:r>
              <a:rPr lang="en-US" altLang="ko-KR" sz="1100" dirty="0"/>
              <a:t> = new JLabel(); // </a:t>
            </a:r>
            <a:r>
              <a:rPr lang="ko-KR" altLang="en-US" sz="1100" dirty="0"/>
              <a:t>빈 </a:t>
            </a:r>
            <a:r>
              <a:rPr lang="ko-KR" altLang="en-US" sz="1100" dirty="0" smtClean="0"/>
              <a:t>레이블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MenuActionEventEx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("Menu</a:t>
            </a:r>
            <a:r>
              <a:rPr lang="ko-KR" altLang="en-US" sz="1100" dirty="0"/>
              <a:t>에 </a:t>
            </a:r>
            <a:r>
              <a:rPr lang="en-US" altLang="ko-KR" sz="1100" dirty="0"/>
              <a:t>Action </a:t>
            </a:r>
            <a:r>
              <a:rPr lang="ko-KR" altLang="en-US" sz="1100" dirty="0" err="1"/>
              <a:t>리스너</a:t>
            </a:r>
            <a:r>
              <a:rPr lang="ko-KR" altLang="en-US" sz="1100" dirty="0"/>
              <a:t>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createMenu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getContentPane</a:t>
            </a:r>
            <a:r>
              <a:rPr lang="en-US" altLang="ko-KR" sz="1100" dirty="0"/>
              <a:t>().add(</a:t>
            </a:r>
            <a:r>
              <a:rPr lang="en-US" altLang="ko-KR" sz="1100" dirty="0" err="1"/>
              <a:t>imgLabel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BorderLayout.CENTER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(250,200</a:t>
            </a:r>
            <a:r>
              <a:rPr lang="en-US" altLang="ko-KR" sz="1100" dirty="0"/>
              <a:t>); </a:t>
            </a:r>
            <a:r>
              <a:rPr lang="en-US" altLang="ko-KR" sz="1100" dirty="0" err="1"/>
              <a:t>setVisible</a:t>
            </a:r>
            <a:r>
              <a:rPr lang="en-US" altLang="ko-KR" sz="1100" dirty="0"/>
              <a:t>(true);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void </a:t>
            </a:r>
            <a:r>
              <a:rPr lang="en-US" altLang="ko-KR" sz="1100" dirty="0"/>
              <a:t>createMenu() {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JMenuBar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mb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JMenuBar</a:t>
            </a:r>
            <a:r>
              <a:rPr lang="en-US" altLang="ko-KR" sz="1100" dirty="0"/>
              <a:t>(); // </a:t>
            </a:r>
            <a:r>
              <a:rPr lang="ko-KR" altLang="en-US" sz="1100" dirty="0" err="1"/>
              <a:t>메뉴바</a:t>
            </a:r>
            <a:r>
              <a:rPr lang="ko-KR" altLang="en-US" sz="1100" dirty="0"/>
              <a:t>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JMenuItem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[] </a:t>
            </a:r>
            <a:r>
              <a:rPr lang="en-US" altLang="ko-KR" sz="1100" dirty="0" err="1"/>
              <a:t>menuItem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 [4];</a:t>
            </a:r>
          </a:p>
          <a:p>
            <a:pPr defTabSz="180000"/>
            <a:r>
              <a:rPr lang="en-US" altLang="ko-KR" sz="1100" dirty="0" smtClean="0"/>
              <a:t>		String</a:t>
            </a:r>
            <a:r>
              <a:rPr lang="en-US" altLang="ko-KR" sz="1100" dirty="0"/>
              <a:t>[] </a:t>
            </a:r>
            <a:r>
              <a:rPr lang="en-US" altLang="ko-KR" sz="1100" dirty="0" err="1"/>
              <a:t>itemTitle</a:t>
            </a:r>
            <a:r>
              <a:rPr lang="en-US" altLang="ko-KR" sz="1100" dirty="0"/>
              <a:t> = {"Load", "Hide", "</a:t>
            </a:r>
            <a:r>
              <a:rPr lang="en-US" altLang="ko-KR" sz="1100" dirty="0" err="1"/>
              <a:t>ReShow</a:t>
            </a:r>
            <a:r>
              <a:rPr lang="en-US" altLang="ko-KR" sz="1100" dirty="0"/>
              <a:t>", "Exit"};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JMenu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screenMenu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JMenu</a:t>
            </a:r>
            <a:r>
              <a:rPr lang="en-US" altLang="ko-KR" sz="1100" dirty="0"/>
              <a:t>("Screen");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MenuActionListener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listener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menuItem.length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menuItem</a:t>
            </a:r>
            <a:r>
              <a:rPr lang="en-US" altLang="ko-KR" sz="1100" dirty="0" smtClean="0"/>
              <a:t>[</a:t>
            </a:r>
            <a:r>
              <a:rPr lang="en-US" altLang="ko-KR" sz="1100" dirty="0" err="1" smtClean="0"/>
              <a:t>i</a:t>
            </a:r>
            <a:r>
              <a:rPr lang="en-US" altLang="ko-KR" sz="1100" dirty="0"/>
              <a:t>] = new </a:t>
            </a:r>
            <a:r>
              <a:rPr lang="en-US" altLang="ko-KR" sz="1100" dirty="0" err="1"/>
              <a:t>JMenuItem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itemTitle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menuItem</a:t>
            </a:r>
            <a:r>
              <a:rPr lang="en-US" altLang="ko-KR" sz="1100" b="1" dirty="0" smtClean="0"/>
              <a:t>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addActionListener</a:t>
            </a:r>
            <a:r>
              <a:rPr lang="en-US" altLang="ko-KR" sz="1100" b="1" dirty="0"/>
              <a:t>(listener); 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screenMenu.add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menuItem</a:t>
            </a:r>
            <a:r>
              <a:rPr lang="en-US" altLang="ko-KR" sz="1100" dirty="0" smtClean="0"/>
              <a:t>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mb.add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screenMenu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setJMenuBar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mb</a:t>
            </a:r>
            <a:r>
              <a:rPr lang="en-US" altLang="ko-KR" sz="1100" dirty="0"/>
              <a:t>); // </a:t>
            </a:r>
            <a:r>
              <a:rPr lang="ko-KR" altLang="en-US" sz="1100" dirty="0" err="1"/>
              <a:t>메뉴바를</a:t>
            </a:r>
            <a:r>
              <a:rPr lang="ko-KR" altLang="en-US" sz="1100" dirty="0"/>
              <a:t> 프레임에 부착</a:t>
            </a:r>
          </a:p>
          <a:p>
            <a:pPr defTabSz="180000"/>
            <a:r>
              <a:rPr lang="en-US" altLang="ko-KR" sz="1100" dirty="0" smtClean="0"/>
              <a:t>	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82656" y="1412776"/>
            <a:ext cx="428628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MenuActionListener</a:t>
            </a:r>
            <a:r>
              <a:rPr lang="en-US" altLang="ko-KR" sz="1100" b="1" dirty="0"/>
              <a:t> implements </a:t>
            </a:r>
            <a:r>
              <a:rPr lang="en-US" altLang="ko-KR" sz="1100" b="1" dirty="0" err="1"/>
              <a:t>ActionListener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 err="1"/>
              <a:t>cmd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e.getActionCommand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switch(</a:t>
            </a:r>
            <a:r>
              <a:rPr lang="en-US" altLang="ko-KR" sz="1100" dirty="0" err="1" smtClean="0"/>
              <a:t>cmd</a:t>
            </a:r>
            <a:r>
              <a:rPr lang="en-US" altLang="ko-KR" sz="1100" dirty="0"/>
              <a:t>) { // </a:t>
            </a:r>
            <a:r>
              <a:rPr lang="ko-KR" altLang="en-US" sz="1100" dirty="0"/>
              <a:t>메뉴 아이템의 종류 구분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smtClean="0"/>
              <a:t>case </a:t>
            </a:r>
            <a:r>
              <a:rPr lang="en-US" altLang="ko-KR" sz="1100" b="1" dirty="0"/>
              <a:t>"Load" </a:t>
            </a:r>
            <a:r>
              <a:rPr lang="en-US" altLang="ko-KR" sz="1100" dirty="0"/>
              <a:t>:</a:t>
            </a:r>
          </a:p>
          <a:p>
            <a:pPr defTabSz="180000"/>
            <a:r>
              <a:rPr lang="en-US" altLang="ko-KR" sz="1100" dirty="0" smtClean="0"/>
              <a:t>					if(</a:t>
            </a:r>
            <a:r>
              <a:rPr lang="en-US" altLang="ko-KR" sz="1100" dirty="0" err="1" smtClean="0"/>
              <a:t>imgLabel.getIcon</a:t>
            </a:r>
            <a:r>
              <a:rPr lang="en-US" altLang="ko-KR" sz="1100" dirty="0"/>
              <a:t>() != null) return;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					// </a:t>
            </a:r>
            <a:r>
              <a:rPr lang="ko-KR" altLang="en-US" sz="1100" dirty="0"/>
              <a:t>이미 로딩되었으면 리턴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err="1" smtClean="0"/>
              <a:t>imgLabel.setIcon</a:t>
            </a:r>
            <a:r>
              <a:rPr lang="en-US" altLang="ko-KR" sz="1100" b="1" dirty="0" smtClean="0"/>
              <a:t>(new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</a:t>
            </a:r>
            <a:r>
              <a:rPr lang="en-US" altLang="ko-KR" sz="1100" b="1" dirty="0" err="1" smtClean="0"/>
              <a:t>ImageIcon</a:t>
            </a:r>
            <a:r>
              <a:rPr lang="en-US" altLang="ko-KR" sz="1100" b="1" dirty="0"/>
              <a:t>("images/img.jpg"));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			break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smtClean="0"/>
              <a:t>case </a:t>
            </a:r>
            <a:r>
              <a:rPr lang="en-US" altLang="ko-KR" sz="1100" b="1" dirty="0"/>
              <a:t>"Hide" </a:t>
            </a:r>
            <a:r>
              <a:rPr lang="en-US" altLang="ko-KR" sz="1100" dirty="0"/>
              <a:t>: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dirty="0" err="1" smtClean="0"/>
              <a:t>imgLabel.setVisible</a:t>
            </a:r>
            <a:r>
              <a:rPr lang="en-US" altLang="ko-KR" sz="1100" dirty="0" smtClean="0"/>
              <a:t>(false</a:t>
            </a:r>
            <a:r>
              <a:rPr lang="en-US" altLang="ko-KR" sz="1100" dirty="0"/>
              <a:t>); break;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smtClean="0"/>
              <a:t>case </a:t>
            </a:r>
            <a:r>
              <a:rPr lang="en-US" altLang="ko-KR" sz="1100" b="1" dirty="0"/>
              <a:t>"</a:t>
            </a:r>
            <a:r>
              <a:rPr lang="en-US" altLang="ko-KR" sz="1100" b="1" dirty="0" err="1"/>
              <a:t>ReShow</a:t>
            </a:r>
            <a:r>
              <a:rPr lang="en-US" altLang="ko-KR" sz="1100" b="1" dirty="0"/>
              <a:t>" </a:t>
            </a:r>
            <a:r>
              <a:rPr lang="en-US" altLang="ko-KR" sz="1100" dirty="0"/>
              <a:t>: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dirty="0" err="1" smtClean="0"/>
              <a:t>imgLabel.setVisible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 break;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smtClean="0"/>
              <a:t>case </a:t>
            </a:r>
            <a:r>
              <a:rPr lang="en-US" altLang="ko-KR" sz="1100" b="1" dirty="0"/>
              <a:t>"Exit" </a:t>
            </a:r>
            <a:r>
              <a:rPr lang="en-US" altLang="ko-KR" sz="1100" dirty="0"/>
              <a:t>: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dirty="0" err="1" smtClean="0"/>
              <a:t>System.exit</a:t>
            </a:r>
            <a:r>
              <a:rPr lang="en-US" altLang="ko-KR" sz="1100" dirty="0" smtClean="0"/>
              <a:t>(0</a:t>
            </a:r>
            <a:r>
              <a:rPr lang="en-US" altLang="ko-KR" sz="1100" dirty="0"/>
              <a:t>); break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MenuActionEventEx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058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팝업 다이얼로그</a:t>
            </a:r>
            <a:r>
              <a:rPr lang="en-US" altLang="ko-KR" smtClean="0"/>
              <a:t>, JOptionPane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팝업 다이얼로그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사용자에게 메시지를 전달하거나 문자열을 간단히 </a:t>
            </a:r>
            <a:r>
              <a:rPr lang="ko-KR" altLang="en-US" sz="1800" dirty="0" err="1" smtClean="0"/>
              <a:t>입력받는</a:t>
            </a:r>
            <a:r>
              <a:rPr lang="ko-KR" altLang="en-US" sz="1800" dirty="0" smtClean="0"/>
              <a:t> 용도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JOptionPane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클래스를 이용하여 생성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static </a:t>
            </a:r>
            <a:r>
              <a:rPr lang="ko-KR" altLang="en-US" sz="1600" dirty="0" smtClean="0"/>
              <a:t>타입의 간단한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이용 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입력 다이얼로그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JOptionPane.showInputDialog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en-US" altLang="ko-KR" sz="1600" dirty="0" smtClean="0"/>
              <a:t> </a:t>
            </a:r>
            <a:r>
              <a:rPr lang="ko-KR" altLang="en-US" sz="1600" dirty="0" smtClean="0"/>
              <a:t>한 줄을 입력 받는 다이얼로그</a:t>
            </a:r>
            <a:endParaRPr lang="en-US" altLang="ko-KR" sz="16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20" y="3861048"/>
            <a:ext cx="5979738" cy="86404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79912" y="5164816"/>
            <a:ext cx="49685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String name = </a:t>
            </a:r>
            <a:r>
              <a:rPr lang="en-US" altLang="ko-KR" sz="1200" dirty="0" err="1"/>
              <a:t>JOptionPane.showInputDialog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// name</a:t>
            </a:r>
            <a:r>
              <a:rPr lang="ko-KR" altLang="en-US" sz="1200" dirty="0"/>
              <a:t>에 </a:t>
            </a:r>
            <a:r>
              <a:rPr lang="en-US" altLang="ko-KR" sz="1200" dirty="0"/>
              <a:t>"Java Kim"</a:t>
            </a:r>
            <a:r>
              <a:rPr lang="ko-KR" altLang="en-US" sz="1200" dirty="0"/>
              <a:t>이 리턴</a:t>
            </a:r>
          </a:p>
          <a:p>
            <a:r>
              <a:rPr lang="en-US" altLang="ko-KR" sz="1200" dirty="0"/>
              <a:t>// </a:t>
            </a:r>
            <a:r>
              <a:rPr lang="ko-KR" altLang="en-US" sz="1200" dirty="0"/>
              <a:t>취</a:t>
            </a:r>
            <a:r>
              <a:rPr lang="ko-KR" altLang="en-US" sz="1200" dirty="0" smtClean="0"/>
              <a:t>소 </a:t>
            </a:r>
            <a:r>
              <a:rPr lang="ko-KR" altLang="en-US" sz="1200" dirty="0"/>
              <a:t>버튼이나</a:t>
            </a:r>
            <a:r>
              <a:rPr lang="en-US" altLang="ko-KR" sz="1200" dirty="0"/>
              <a:t>, </a:t>
            </a:r>
            <a:r>
              <a:rPr lang="ko-KR" altLang="en-US" sz="1200" dirty="0"/>
              <a:t>입력 없이 다이얼로그가 닫히면 </a:t>
            </a:r>
            <a:r>
              <a:rPr lang="en-US" altLang="ko-KR" sz="1200" dirty="0"/>
              <a:t>null </a:t>
            </a:r>
            <a:r>
              <a:rPr lang="ko-KR" altLang="en-US" sz="1200" dirty="0"/>
              <a:t>리턴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013176"/>
            <a:ext cx="2509223" cy="12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확인 </a:t>
            </a:r>
            <a:r>
              <a:rPr lang="ko-KR" altLang="en-US" sz="1800" dirty="0" smtClean="0"/>
              <a:t>다이얼로그 </a:t>
            </a: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JOptionPane.showConfirmDialog</a:t>
            </a:r>
            <a:r>
              <a:rPr lang="en-US" altLang="ko-KR" sz="1800" dirty="0" smtClean="0"/>
              <a:t>()</a:t>
            </a:r>
          </a:p>
          <a:p>
            <a:pPr lvl="1"/>
            <a:r>
              <a:rPr lang="ko-KR" altLang="en-US" sz="1400" dirty="0" smtClean="0"/>
              <a:t>사용자로부터 </a:t>
            </a:r>
            <a:r>
              <a:rPr lang="en-US" altLang="ko-KR" sz="1400" dirty="0"/>
              <a:t>Yes/No</a:t>
            </a:r>
            <a:r>
              <a:rPr lang="ko-KR" altLang="en-US" sz="1400" dirty="0"/>
              <a:t> 응답을 입력 받는 </a:t>
            </a:r>
            <a:r>
              <a:rPr lang="ko-KR" altLang="en-US" sz="1400" dirty="0" smtClean="0"/>
              <a:t>다이얼로그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18551"/>
            <a:ext cx="6120680" cy="241856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23928" y="4725605"/>
            <a:ext cx="4824536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result = </a:t>
            </a:r>
            <a:r>
              <a:rPr lang="en-US" altLang="ko-KR" sz="1100" dirty="0" err="1"/>
              <a:t>JOptionPane.showConfirmDialog</a:t>
            </a:r>
            <a:r>
              <a:rPr lang="en-US" altLang="ko-KR" sz="1100" dirty="0"/>
              <a:t>(null, "</a:t>
            </a:r>
            <a:r>
              <a:rPr lang="ko-KR" altLang="en-US" sz="1100" dirty="0"/>
              <a:t>계속할 것입니까</a:t>
            </a:r>
            <a:r>
              <a:rPr lang="en-US" altLang="ko-KR" sz="1100" dirty="0"/>
              <a:t>?",</a:t>
            </a:r>
          </a:p>
          <a:p>
            <a:pPr defTabSz="180000"/>
            <a:r>
              <a:rPr lang="en-US" altLang="ko-KR" sz="1100" dirty="0" smtClean="0"/>
              <a:t>											"</a:t>
            </a:r>
            <a:r>
              <a:rPr lang="en-US" altLang="ko-KR" sz="1100" dirty="0"/>
              <a:t>Confirm", </a:t>
            </a:r>
            <a:r>
              <a:rPr lang="en-US" altLang="ko-KR" sz="1100" dirty="0" err="1"/>
              <a:t>JOptionPane.YES_NO_OPTION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if(result == </a:t>
            </a:r>
            <a:r>
              <a:rPr lang="en-US" altLang="ko-KR" sz="1100" dirty="0" err="1"/>
              <a:t>JOptionPane.CLOSED_OPTION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사용자가 </a:t>
            </a:r>
            <a:r>
              <a:rPr lang="en-US" altLang="ko-KR" sz="1100" dirty="0"/>
              <a:t>"</a:t>
            </a:r>
            <a:r>
              <a:rPr lang="ko-KR" altLang="en-US" sz="1100" dirty="0"/>
              <a:t>예</a:t>
            </a:r>
            <a:r>
              <a:rPr lang="en-US" altLang="ko-KR" sz="1100" dirty="0"/>
              <a:t>", 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"</a:t>
            </a:r>
            <a:r>
              <a:rPr lang="ko-KR" altLang="en-US" sz="1100" dirty="0"/>
              <a:t>의 선택 없이 다이얼로그 창을 닫은 경우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if(result == </a:t>
            </a:r>
            <a:r>
              <a:rPr lang="en-US" altLang="ko-KR" sz="1100" dirty="0" err="1"/>
              <a:t>JOptionPane.YES_OPTION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사용자가 </a:t>
            </a:r>
            <a:r>
              <a:rPr lang="en-US" altLang="ko-KR" sz="1100" dirty="0"/>
              <a:t>"</a:t>
            </a:r>
            <a:r>
              <a:rPr lang="ko-KR" altLang="en-US" sz="1100" dirty="0"/>
              <a:t>예</a:t>
            </a:r>
            <a:r>
              <a:rPr lang="en-US" altLang="ko-KR" sz="1100" dirty="0"/>
              <a:t>"</a:t>
            </a:r>
            <a:r>
              <a:rPr lang="ko-KR" altLang="en-US" sz="1100" dirty="0"/>
              <a:t>를 선택한 경우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{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사용자가 </a:t>
            </a:r>
            <a:r>
              <a:rPr lang="en-US" altLang="ko-KR" sz="1100" dirty="0"/>
              <a:t>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"</a:t>
            </a:r>
            <a:r>
              <a:rPr lang="ko-KR" altLang="en-US" sz="1100" dirty="0"/>
              <a:t>를 선택한 경우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47133"/>
            <a:ext cx="2759216" cy="17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컴포넌트를 이용하여 쉽게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 제공하는 컴포넌트의 한계를 벗어나지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그래픽을 이용하여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직접 그래픽으로 화면을 구성하는 부담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독특한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구성할 수 있는 장점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처리의 실행 속도가 빨라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 등에 주로 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1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메시지 다이얼로그 </a:t>
            </a:r>
            <a:r>
              <a:rPr lang="en-US" altLang="ko-KR" sz="2000" dirty="0"/>
              <a:t>– </a:t>
            </a:r>
            <a:r>
              <a:rPr lang="en-US" altLang="ko-KR" sz="2000" dirty="0" err="1" smtClean="0"/>
              <a:t>showMessageDialog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단순 </a:t>
            </a:r>
            <a:r>
              <a:rPr lang="ko-KR" altLang="en-US" sz="1600" dirty="0"/>
              <a:t>메시지를 출력하는 다이얼로그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05818"/>
            <a:ext cx="6768752" cy="240330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39952" y="4869160"/>
            <a:ext cx="36004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JOptionPane.showMessageDialog</a:t>
            </a:r>
            <a:r>
              <a:rPr lang="en-US" altLang="ko-KR" sz="1200" dirty="0"/>
              <a:t>(null,</a:t>
            </a:r>
          </a:p>
          <a:p>
            <a:pPr defTabSz="180000"/>
            <a:r>
              <a:rPr lang="en-US" altLang="ko-KR" sz="1200" dirty="0" smtClean="0"/>
              <a:t>					"</a:t>
            </a:r>
            <a:r>
              <a:rPr lang="ko-KR" altLang="en-US" sz="1200" dirty="0"/>
              <a:t>조심하세요</a:t>
            </a:r>
            <a:r>
              <a:rPr lang="en-US" altLang="ko-KR" sz="1200" dirty="0"/>
              <a:t>", "Message",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JOptionPane.ERROR_MESSAGE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725144"/>
            <a:ext cx="2509223" cy="11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03984"/>
            <a:ext cx="3622007" cy="1342502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10-13 : </a:t>
            </a:r>
            <a:r>
              <a:rPr lang="en-US" altLang="ko-KR" sz="2400" dirty="0" err="1"/>
              <a:t>JOptionPane</a:t>
            </a:r>
            <a:r>
              <a:rPr lang="ko-KR" altLang="en-US" sz="2400" dirty="0"/>
              <a:t>으로 </a:t>
            </a:r>
            <a:r>
              <a:rPr lang="en-US" altLang="ko-KR" sz="2400" dirty="0"/>
              <a:t>3</a:t>
            </a:r>
            <a:r>
              <a:rPr lang="ko-KR" altLang="en-US" sz="2400" dirty="0"/>
              <a:t>가지 팝업 다이얼로그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867" y="49823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화면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826584" y="1988840"/>
            <a:ext cx="2052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Input Name </a:t>
            </a:r>
            <a:r>
              <a:rPr lang="ko-KR" altLang="en-US" sz="1200" dirty="0" smtClean="0"/>
              <a:t>버튼을 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 입력 다이얼로그 생성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"Java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Kim"</a:t>
            </a:r>
            <a:r>
              <a:rPr lang="ko-KR" altLang="en-US" sz="1200" dirty="0" smtClean="0"/>
              <a:t>을 입력하고 </a:t>
            </a:r>
            <a:endParaRPr lang="en-US" altLang="ko-KR" sz="1200" dirty="0" smtClean="0"/>
          </a:p>
          <a:p>
            <a:r>
              <a:rPr lang="ko-KR" altLang="en-US" sz="1200" dirty="0" smtClean="0"/>
              <a:t>확인 버튼을 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텍스트필드 창에 출력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754135" y="3717032"/>
            <a:ext cx="2130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Confirm </a:t>
            </a:r>
            <a:r>
              <a:rPr lang="ko-KR" altLang="en-US" sz="1200" dirty="0"/>
              <a:t>버튼을 </a:t>
            </a:r>
            <a:r>
              <a:rPr lang="ko-KR" altLang="en-US" sz="1200" dirty="0" smtClean="0"/>
              <a:t>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 확인 다이얼로그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</a:t>
            </a:r>
            <a:endParaRPr lang="en-US" altLang="ko-KR" sz="1200" dirty="0"/>
          </a:p>
          <a:p>
            <a:r>
              <a:rPr lang="en-US" altLang="ko-KR" sz="1200" dirty="0" smtClean="0"/>
              <a:t>"</a:t>
            </a:r>
            <a:r>
              <a:rPr lang="ko-KR" altLang="en-US" sz="1200" dirty="0" smtClean="0"/>
              <a:t>예</a:t>
            </a:r>
            <a:r>
              <a:rPr lang="en-US" altLang="ko-KR" sz="1200" dirty="0" smtClean="0"/>
              <a:t>" </a:t>
            </a:r>
            <a:r>
              <a:rPr lang="ko-KR" altLang="en-US" sz="1200" dirty="0" smtClean="0"/>
              <a:t>버튼을 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 텍스트필드 창에 </a:t>
            </a:r>
            <a:r>
              <a:rPr lang="en-US" altLang="ko-KR" sz="1200" dirty="0" smtClean="0"/>
              <a:t>"Yes"</a:t>
            </a:r>
            <a:r>
              <a:rPr lang="ko-KR" altLang="en-US" sz="1200" dirty="0" smtClean="0"/>
              <a:t> 출력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62339" y="5549423"/>
            <a:ext cx="1887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Message </a:t>
            </a:r>
            <a:r>
              <a:rPr lang="ko-KR" altLang="en-US" sz="1200" dirty="0"/>
              <a:t>버튼을 </a:t>
            </a:r>
            <a:r>
              <a:rPr lang="ko-KR" altLang="en-US" sz="1200" dirty="0" smtClean="0"/>
              <a:t>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 메시지 다이얼로그 생성</a:t>
            </a:r>
            <a:endParaRPr lang="en-US" altLang="ko-KR" sz="1200" dirty="0"/>
          </a:p>
          <a:p>
            <a:r>
              <a:rPr lang="en-US" altLang="ko-KR" sz="1200" dirty="0" smtClean="0"/>
              <a:t>"</a:t>
            </a:r>
            <a:r>
              <a:rPr lang="ko-KR" altLang="en-US" sz="1200" dirty="0" smtClean="0"/>
              <a:t>확인</a:t>
            </a:r>
            <a:r>
              <a:rPr lang="en-US" altLang="ko-KR" sz="1200" dirty="0" smtClean="0"/>
              <a:t>" </a:t>
            </a:r>
            <a:r>
              <a:rPr lang="ko-KR" altLang="en-US" sz="1200" dirty="0" smtClean="0"/>
              <a:t>버튼을 누르면</a:t>
            </a:r>
            <a:endParaRPr lang="en-US" altLang="ko-KR" sz="1200" dirty="0" smtClean="0"/>
          </a:p>
          <a:p>
            <a:r>
              <a:rPr lang="ko-KR" altLang="en-US" sz="1200" dirty="0" smtClean="0"/>
              <a:t> 다이얼로그 종료</a:t>
            </a:r>
            <a:endParaRPr lang="en-US" altLang="ko-KR" sz="12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79512" y="1458259"/>
            <a:ext cx="2448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같이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팝업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다이얼로그를 출력하는 응용프로그램을 작성해보라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94" y="65017"/>
            <a:ext cx="3495215" cy="67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827857"/>
            <a:ext cx="4320480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java.awt.event</a:t>
            </a:r>
            <a:r>
              <a:rPr lang="en-US" altLang="ko-KR" sz="1100" dirty="0" smtClean="0"/>
              <a:t>.*;</a:t>
            </a:r>
          </a:p>
          <a:p>
            <a:pPr defTabSz="180000"/>
            <a:r>
              <a:rPr lang="en-US" altLang="ko-KR" sz="1100" dirty="0" smtClean="0"/>
              <a:t>import java.awt.*;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b="1" dirty="0" smtClean="0"/>
              <a:t>public class </a:t>
            </a:r>
            <a:r>
              <a:rPr lang="en-US" altLang="ko-KR" sz="1100" b="1" dirty="0" err="1" smtClean="0"/>
              <a:t>OptionPaneEx</a:t>
            </a:r>
            <a:r>
              <a:rPr lang="en-US" altLang="ko-KR" sz="1100" b="1" dirty="0" smtClean="0"/>
              <a:t> extends </a:t>
            </a:r>
            <a:r>
              <a:rPr lang="en-US" altLang="ko-KR" sz="1100" b="1" dirty="0" err="1" smtClean="0"/>
              <a:t>JFrame</a:t>
            </a:r>
            <a:r>
              <a:rPr lang="en-US" altLang="ko-KR" sz="1100" b="1" dirty="0" smtClean="0"/>
              <a:t> {</a:t>
            </a:r>
          </a:p>
          <a:p>
            <a:pPr defTabSz="180000"/>
            <a:r>
              <a:rPr lang="en-US" altLang="ko-KR" sz="1100" dirty="0" smtClean="0"/>
              <a:t>	public OptionPaneEx()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 smtClean="0"/>
              <a:t>("</a:t>
            </a:r>
            <a:r>
              <a:rPr lang="ko-KR" altLang="en-US" sz="1100" dirty="0" smtClean="0"/>
              <a:t>옵션 팬 예제</a:t>
            </a:r>
            <a:r>
              <a:rPr lang="en-US" altLang="ko-KR" sz="1100" dirty="0" smtClean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</a:t>
            </a:r>
            <a:r>
              <a:rPr lang="en-US" altLang="ko-KR" sz="1100" i="1" dirty="0" err="1" smtClean="0"/>
              <a:t>EXIT_ON_CLOSE</a:t>
            </a:r>
            <a:r>
              <a:rPr lang="en-US" altLang="ko-KR" sz="1100" i="1" dirty="0" smtClean="0"/>
              <a:t>);</a:t>
            </a:r>
          </a:p>
          <a:p>
            <a:pPr defTabSz="180000"/>
            <a:r>
              <a:rPr lang="en-US" altLang="ko-KR" sz="1100" i="1" dirty="0" smtClean="0"/>
              <a:t>		</a:t>
            </a:r>
            <a:r>
              <a:rPr lang="en-US" altLang="ko-KR" sz="1100" dirty="0" smtClean="0"/>
              <a:t>Container c = getContentPane();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(500,200);</a:t>
            </a:r>
          </a:p>
          <a:p>
            <a:pPr defTabSz="180000"/>
            <a:r>
              <a:rPr lang="en-US" altLang="ko-KR" sz="1100" dirty="0" smtClean="0"/>
              <a:t>		c.add(</a:t>
            </a:r>
            <a:r>
              <a:rPr lang="en-US" altLang="ko-KR" sz="1100" b="1" dirty="0" smtClean="0"/>
              <a:t>new MyPanel(),	BorderLayout.</a:t>
            </a:r>
            <a:r>
              <a:rPr lang="en-US" altLang="ko-KR" sz="1100" b="1" i="1" dirty="0" smtClean="0"/>
              <a:t>NORTH);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b="1" dirty="0" smtClean="0"/>
              <a:t>	class </a:t>
            </a:r>
            <a:r>
              <a:rPr lang="en-US" altLang="ko-KR" sz="1100" b="1" dirty="0" err="1" smtClean="0"/>
              <a:t>MyPanel</a:t>
            </a:r>
            <a:r>
              <a:rPr lang="en-US" altLang="ko-KR" sz="1100" b="1" dirty="0" smtClean="0"/>
              <a:t> extends Panel {</a:t>
            </a:r>
          </a:p>
          <a:p>
            <a:pPr defTabSz="180000"/>
            <a:r>
              <a:rPr lang="en-US" altLang="ko-KR" sz="1100" dirty="0" smtClean="0"/>
              <a:t>		private JButton inputBtn = </a:t>
            </a:r>
            <a:r>
              <a:rPr lang="en-US" altLang="ko-KR" sz="1100" b="1" dirty="0" smtClean="0"/>
              <a:t>new JButton("Input Name");</a:t>
            </a:r>
          </a:p>
          <a:p>
            <a:pPr defTabSz="180000"/>
            <a:r>
              <a:rPr lang="en-US" altLang="ko-KR" sz="1100" dirty="0" smtClean="0"/>
              <a:t>		private JTextField tf = </a:t>
            </a:r>
            <a:r>
              <a:rPr lang="en-US" altLang="ko-KR" sz="1100" b="1" dirty="0" smtClean="0"/>
              <a:t>new JTextField(10);</a:t>
            </a:r>
          </a:p>
          <a:p>
            <a:pPr defTabSz="180000"/>
            <a:r>
              <a:rPr lang="en-US" altLang="ko-KR" sz="1100" dirty="0" smtClean="0"/>
              <a:t>		private JButton confirmBtn = </a:t>
            </a:r>
            <a:r>
              <a:rPr lang="en-US" altLang="ko-KR" sz="1100" b="1" dirty="0" smtClean="0"/>
              <a:t>new JButton("Confirm");</a:t>
            </a:r>
          </a:p>
          <a:p>
            <a:pPr defTabSz="180000"/>
            <a:r>
              <a:rPr lang="en-US" altLang="ko-KR" sz="1100" dirty="0" smtClean="0"/>
              <a:t>		private JButton messageBtn = </a:t>
            </a:r>
            <a:r>
              <a:rPr lang="en-US" altLang="ko-KR" sz="1100" b="1" dirty="0" smtClean="0"/>
              <a:t>new JButton("Message");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public MyPanel()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setBackground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</a:t>
            </a:r>
            <a:r>
              <a:rPr lang="en-US" altLang="ko-KR" sz="1100" i="1" dirty="0" err="1" smtClean="0"/>
              <a:t>LIGHT_GRAY</a:t>
            </a:r>
            <a:r>
              <a:rPr lang="en-US" altLang="ko-KR" sz="1100" i="1" dirty="0" smtClean="0"/>
              <a:t>);</a:t>
            </a:r>
          </a:p>
          <a:p>
            <a:pPr defTabSz="180000"/>
            <a:r>
              <a:rPr lang="en-US" altLang="ko-KR" sz="1100" dirty="0" smtClean="0"/>
              <a:t>			add(</a:t>
            </a:r>
            <a:r>
              <a:rPr lang="en-US" altLang="ko-KR" sz="1100" dirty="0" err="1" smtClean="0"/>
              <a:t>inputBtn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 smtClean="0"/>
              <a:t>			add(</a:t>
            </a:r>
            <a:r>
              <a:rPr lang="en-US" altLang="ko-KR" sz="1100" dirty="0" err="1" smtClean="0"/>
              <a:t>confirmBtn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 smtClean="0"/>
              <a:t>			add(</a:t>
            </a:r>
            <a:r>
              <a:rPr lang="en-US" altLang="ko-KR" sz="1100" dirty="0" err="1" smtClean="0"/>
              <a:t>messageBtn</a:t>
            </a:r>
            <a:r>
              <a:rPr lang="en-US" altLang="ko-KR" sz="1100" dirty="0" smtClean="0"/>
              <a:t>);</a:t>
            </a:r>
          </a:p>
          <a:p>
            <a:pPr defTabSz="180000"/>
            <a:r>
              <a:rPr lang="en-US" altLang="ko-KR" sz="1100" dirty="0" smtClean="0"/>
              <a:t>			add(</a:t>
            </a:r>
            <a:r>
              <a:rPr lang="en-US" altLang="ko-KR" sz="1100" dirty="0" err="1" smtClean="0"/>
              <a:t>tf</a:t>
            </a:r>
            <a:r>
              <a:rPr lang="en-US" altLang="ko-KR" sz="1100" dirty="0" smtClean="0"/>
              <a:t>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26616"/>
            <a:ext cx="9036496" cy="6794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10-13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278986" y="351186"/>
            <a:ext cx="4757510" cy="63555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inputBtn.addActionListener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ActionListener</a:t>
            </a:r>
            <a:r>
              <a:rPr lang="en-US" altLang="ko-KR" sz="1100" dirty="0" smtClean="0"/>
              <a:t>() {</a:t>
            </a:r>
          </a:p>
          <a:p>
            <a:pPr defTabSz="180000"/>
            <a:r>
              <a:rPr lang="en-US" altLang="ko-KR" sz="1100" dirty="0" smtClean="0"/>
              <a:t>				public void </a:t>
            </a:r>
            <a:r>
              <a:rPr lang="en-US" altLang="ko-KR" sz="1100" dirty="0" err="1" smtClean="0"/>
              <a:t>actionPerformed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ActionEvent</a:t>
            </a:r>
            <a:r>
              <a:rPr lang="en-US" altLang="ko-KR" sz="1100" dirty="0" smtClean="0"/>
              <a:t> e) {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smtClean="0"/>
              <a:t>String name =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</a:t>
            </a:r>
            <a:r>
              <a:rPr lang="en-US" altLang="ko-KR" sz="1100" b="1" dirty="0" err="1" smtClean="0"/>
              <a:t>JOptionPane.showInputDialog</a:t>
            </a:r>
            <a:r>
              <a:rPr lang="en-US" altLang="ko-KR" sz="1100" b="1" dirty="0" smtClean="0"/>
              <a:t>("</a:t>
            </a:r>
            <a:r>
              <a:rPr lang="ko-KR" altLang="en-US" sz="1100" b="1" dirty="0" smtClean="0"/>
              <a:t>이름을 입력하세요</a:t>
            </a:r>
            <a:r>
              <a:rPr lang="en-US" altLang="ko-KR" sz="1100" b="1" dirty="0" smtClean="0"/>
              <a:t>.");</a:t>
            </a:r>
          </a:p>
          <a:p>
            <a:pPr defTabSz="180000"/>
            <a:r>
              <a:rPr lang="en-US" altLang="ko-KR" sz="1100" b="1" dirty="0" smtClean="0"/>
              <a:t>					if(name != null)</a:t>
            </a:r>
          </a:p>
          <a:p>
            <a:pPr defTabSz="180000"/>
            <a:r>
              <a:rPr lang="en-US" altLang="ko-KR" sz="1100" dirty="0" smtClean="0"/>
              <a:t>						</a:t>
            </a:r>
            <a:r>
              <a:rPr lang="en-US" altLang="ko-KR" sz="1100" dirty="0" err="1" smtClean="0"/>
              <a:t>tf.setText</a:t>
            </a:r>
            <a:r>
              <a:rPr lang="en-US" altLang="ko-KR" sz="1100" dirty="0" smtClean="0"/>
              <a:t>(name);</a:t>
            </a:r>
          </a:p>
          <a:p>
            <a:pPr defTabSz="180000"/>
            <a:r>
              <a:rPr lang="en-US" altLang="ko-KR" sz="1100" dirty="0" smtClean="0"/>
              <a:t>				}</a:t>
            </a:r>
          </a:p>
          <a:p>
            <a:pPr defTabSz="180000"/>
            <a:r>
              <a:rPr lang="en-US" altLang="ko-KR" sz="1100" dirty="0" smtClean="0"/>
              <a:t>			});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confirmBtn.addActionListener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ActionListener</a:t>
            </a:r>
            <a:r>
              <a:rPr lang="en-US" altLang="ko-KR" sz="1100" dirty="0" smtClean="0"/>
              <a:t>() {</a:t>
            </a:r>
          </a:p>
          <a:p>
            <a:pPr defTabSz="180000"/>
            <a:r>
              <a:rPr lang="en-US" altLang="ko-KR" sz="1100" dirty="0" smtClean="0"/>
              <a:t>				public void </a:t>
            </a:r>
            <a:r>
              <a:rPr lang="en-US" altLang="ko-KR" sz="1100" dirty="0" err="1" smtClean="0"/>
              <a:t>actionPerformed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ActionEvent</a:t>
            </a:r>
            <a:r>
              <a:rPr lang="en-US" altLang="ko-KR" sz="1100" dirty="0" smtClean="0"/>
              <a:t> e) {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result = </a:t>
            </a:r>
            <a:r>
              <a:rPr lang="en-US" altLang="ko-KR" sz="1100" b="1" dirty="0" err="1" smtClean="0"/>
              <a:t>JOptionPane.showConfirmDialog</a:t>
            </a:r>
            <a:r>
              <a:rPr lang="en-US" altLang="ko-KR" sz="1100" b="1" dirty="0" smtClean="0"/>
              <a:t>(null, </a:t>
            </a:r>
          </a:p>
          <a:p>
            <a:pPr defTabSz="180000"/>
            <a:r>
              <a:rPr lang="en-US" altLang="ko-KR" sz="1100" b="1" dirty="0" smtClean="0"/>
              <a:t>									"</a:t>
            </a:r>
            <a:r>
              <a:rPr lang="ko-KR" altLang="en-US" sz="1100" b="1" dirty="0" smtClean="0"/>
              <a:t>계속할 것입니까</a:t>
            </a:r>
            <a:r>
              <a:rPr lang="en-US" altLang="ko-KR" sz="1100" b="1" dirty="0" smtClean="0"/>
              <a:t>?", "Confirm",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</a:t>
            </a:r>
            <a:r>
              <a:rPr lang="en-US" altLang="ko-KR" sz="1100" b="1" dirty="0" err="1" smtClean="0"/>
              <a:t>JOptionPane.</a:t>
            </a:r>
            <a:r>
              <a:rPr lang="en-US" altLang="ko-KR" sz="1100" b="1" i="1" dirty="0" err="1" smtClean="0"/>
              <a:t>YES_NO_OPTION</a:t>
            </a:r>
            <a:r>
              <a:rPr lang="en-US" altLang="ko-KR" sz="1100" b="1" i="1" dirty="0" smtClean="0"/>
              <a:t>);</a:t>
            </a:r>
          </a:p>
          <a:p>
            <a:pPr defTabSz="180000"/>
            <a:r>
              <a:rPr lang="en-US" altLang="ko-KR" sz="1100" b="1" dirty="0" smtClean="0"/>
              <a:t>					if(result == </a:t>
            </a:r>
            <a:r>
              <a:rPr lang="en-US" altLang="ko-KR" sz="1100" b="1" dirty="0" err="1" smtClean="0"/>
              <a:t>JOptionPane.</a:t>
            </a:r>
            <a:r>
              <a:rPr lang="en-US" altLang="ko-KR" sz="1100" b="1" i="1" dirty="0" err="1" smtClean="0"/>
              <a:t>CLOSED_OPTION</a:t>
            </a:r>
            <a:r>
              <a:rPr lang="en-US" altLang="ko-KR" sz="1100" b="1" i="1" dirty="0" smtClean="0"/>
              <a:t>)</a:t>
            </a:r>
          </a:p>
          <a:p>
            <a:pPr defTabSz="180000"/>
            <a:r>
              <a:rPr lang="en-US" altLang="ko-KR" sz="1100" b="1" dirty="0" smtClean="0"/>
              <a:t>						</a:t>
            </a:r>
            <a:r>
              <a:rPr lang="en-US" altLang="ko-KR" sz="1100" b="1" dirty="0" err="1" smtClean="0"/>
              <a:t>tf.setText</a:t>
            </a:r>
            <a:r>
              <a:rPr lang="en-US" altLang="ko-KR" sz="1100" b="1" dirty="0" smtClean="0"/>
              <a:t>("Just Closed without Selection");</a:t>
            </a:r>
            <a:endParaRPr lang="en-US" altLang="ko-KR" sz="1100" b="1" i="1" dirty="0" smtClean="0"/>
          </a:p>
          <a:p>
            <a:pPr defTabSz="180000"/>
            <a:r>
              <a:rPr lang="en-US" altLang="ko-KR" sz="1100" b="1" dirty="0" smtClean="0"/>
              <a:t>					else if(result == </a:t>
            </a:r>
            <a:r>
              <a:rPr lang="en-US" altLang="ko-KR" sz="1100" b="1" dirty="0" err="1" smtClean="0"/>
              <a:t>JOptionPane.</a:t>
            </a:r>
            <a:r>
              <a:rPr lang="en-US" altLang="ko-KR" sz="1100" b="1" i="1" dirty="0" err="1" smtClean="0"/>
              <a:t>YES_OPTION</a:t>
            </a:r>
            <a:r>
              <a:rPr lang="en-US" altLang="ko-KR" sz="1100" b="1" i="1" dirty="0" smtClean="0"/>
              <a:t>)</a:t>
            </a:r>
          </a:p>
          <a:p>
            <a:pPr defTabSz="180000"/>
            <a:r>
              <a:rPr lang="en-US" altLang="ko-KR" sz="1100" b="1" dirty="0" smtClean="0"/>
              <a:t>						</a:t>
            </a:r>
            <a:r>
              <a:rPr lang="en-US" altLang="ko-KR" sz="1100" b="1" dirty="0" err="1" smtClean="0"/>
              <a:t>tf.setText</a:t>
            </a:r>
            <a:r>
              <a:rPr lang="en-US" altLang="ko-KR" sz="1100" b="1" dirty="0" smtClean="0"/>
              <a:t>("Yes");</a:t>
            </a:r>
          </a:p>
          <a:p>
            <a:pPr defTabSz="180000"/>
            <a:r>
              <a:rPr lang="en-US" altLang="ko-KR" sz="1100" b="1" dirty="0" smtClean="0"/>
              <a:t>					else</a:t>
            </a:r>
          </a:p>
          <a:p>
            <a:pPr defTabSz="180000"/>
            <a:r>
              <a:rPr lang="en-US" altLang="ko-KR" sz="1100" b="1" dirty="0" smtClean="0"/>
              <a:t>						</a:t>
            </a:r>
            <a:r>
              <a:rPr lang="en-US" altLang="ko-KR" sz="1100" b="1" dirty="0" err="1" smtClean="0"/>
              <a:t>tf.setText</a:t>
            </a:r>
            <a:r>
              <a:rPr lang="en-US" altLang="ko-KR" sz="1100" b="1" dirty="0" smtClean="0"/>
              <a:t>("No");</a:t>
            </a:r>
          </a:p>
          <a:p>
            <a:pPr defTabSz="180000"/>
            <a:r>
              <a:rPr lang="en-US" altLang="ko-KR" sz="1100" dirty="0" smtClean="0"/>
              <a:t>				}</a:t>
            </a:r>
          </a:p>
          <a:p>
            <a:pPr defTabSz="180000"/>
            <a:r>
              <a:rPr lang="en-US" altLang="ko-KR" sz="1100" dirty="0" smtClean="0"/>
              <a:t>			});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messageBtn.addActionListener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ActionListener</a:t>
            </a:r>
            <a:r>
              <a:rPr lang="en-US" altLang="ko-KR" sz="1100" dirty="0" smtClean="0"/>
              <a:t>() {</a:t>
            </a:r>
          </a:p>
          <a:p>
            <a:pPr defTabSz="180000"/>
            <a:r>
              <a:rPr lang="en-US" altLang="ko-KR" sz="1100" dirty="0" smtClean="0"/>
              <a:t>				public void </a:t>
            </a:r>
            <a:r>
              <a:rPr lang="en-US" altLang="ko-KR" sz="1100" dirty="0" err="1" smtClean="0"/>
              <a:t>actionPerformed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ActionEvent</a:t>
            </a:r>
            <a:r>
              <a:rPr lang="en-US" altLang="ko-KR" sz="1100" dirty="0" smtClean="0"/>
              <a:t> e) {</a:t>
            </a:r>
          </a:p>
          <a:p>
            <a:pPr defTabSz="180000"/>
            <a:r>
              <a:rPr lang="en-US" altLang="ko-KR" sz="1100" dirty="0" smtClean="0"/>
              <a:t>					</a:t>
            </a:r>
            <a:r>
              <a:rPr lang="en-US" altLang="ko-KR" sz="1100" b="1" dirty="0" err="1" smtClean="0"/>
              <a:t>JOptionPane.showMessageDialog</a:t>
            </a:r>
            <a:r>
              <a:rPr lang="en-US" altLang="ko-KR" sz="1100" b="1" dirty="0" smtClean="0"/>
              <a:t>(null, </a:t>
            </a:r>
          </a:p>
          <a:p>
            <a:pPr defTabSz="180000"/>
            <a:r>
              <a:rPr lang="en-US" altLang="ko-KR" sz="1100" b="1" dirty="0" smtClean="0"/>
              <a:t>									"</a:t>
            </a:r>
            <a:r>
              <a:rPr lang="ko-KR" altLang="en-US" sz="1100" b="1" dirty="0" smtClean="0"/>
              <a:t>조심하세요</a:t>
            </a:r>
            <a:r>
              <a:rPr lang="en-US" altLang="ko-KR" sz="1100" b="1" dirty="0" smtClean="0"/>
              <a:t>", "Message",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</a:t>
            </a:r>
            <a:r>
              <a:rPr lang="en-US" altLang="ko-KR" sz="1100" b="1" dirty="0" err="1" smtClean="0"/>
              <a:t>JOptionPane.ERROR_MESSAGE</a:t>
            </a:r>
            <a:r>
              <a:rPr lang="en-US" altLang="ko-KR" sz="1100" b="1" dirty="0" smtClean="0"/>
              <a:t>); </a:t>
            </a:r>
          </a:p>
          <a:p>
            <a:pPr defTabSz="180000"/>
            <a:r>
              <a:rPr lang="en-US" altLang="ko-KR" sz="1100" dirty="0" smtClean="0"/>
              <a:t>				}</a:t>
            </a:r>
          </a:p>
          <a:p>
            <a:pPr defTabSz="180000"/>
            <a:r>
              <a:rPr lang="en-US" altLang="ko-KR" sz="1100" dirty="0" smtClean="0"/>
              <a:t>			});</a:t>
            </a:r>
          </a:p>
          <a:p>
            <a:pPr defTabSz="180000"/>
            <a:r>
              <a:rPr lang="en-US" altLang="ko-KR" sz="1100" dirty="0" smtClean="0"/>
              <a:t>		}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static void main(String 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 smtClean="0"/>
              <a:t>OptionPaneEx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93883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41338"/>
            <a:ext cx="8830122" cy="429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0120"/>
          </a:xfrm>
        </p:spPr>
        <p:txBody>
          <a:bodyPr>
            <a:noAutofit/>
          </a:bodyPr>
          <a:lstStyle/>
          <a:p>
            <a:r>
              <a:rPr lang="ko-KR" altLang="en-US" sz="2700" dirty="0"/>
              <a:t>컴포넌트 기반 </a:t>
            </a:r>
            <a:r>
              <a:rPr lang="en-US" altLang="ko-KR" sz="2700" dirty="0"/>
              <a:t>GUI </a:t>
            </a:r>
            <a:r>
              <a:rPr lang="ko-KR" altLang="en-US" sz="2700" dirty="0" smtClean="0"/>
              <a:t>프로그래밍에 사용되는 스윙</a:t>
            </a:r>
            <a:r>
              <a:rPr lang="en-US" altLang="ko-KR" sz="2700" dirty="0" smtClean="0"/>
              <a:t> </a:t>
            </a:r>
            <a:r>
              <a:rPr lang="ko-KR" altLang="en-US" sz="2700" dirty="0" smtClean="0"/>
              <a:t>컴포넌트</a:t>
            </a:r>
            <a:endParaRPr lang="ko-KR" altLang="en-US" sz="2700" dirty="0"/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1728853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스윙 컴포넌트는 이름이</a:t>
            </a:r>
            <a:endParaRPr lang="en-US" altLang="ko-KR" dirty="0" smtClean="0"/>
          </a:p>
          <a:p>
            <a:r>
              <a:rPr lang="ko-KR" altLang="en-US" dirty="0" smtClean="0"/>
              <a:t>모두 </a:t>
            </a:r>
            <a:r>
              <a:rPr lang="en-US" altLang="ko-KR" dirty="0" smtClean="0"/>
              <a:t>J</a:t>
            </a:r>
            <a:r>
              <a:rPr lang="ko-KR" altLang="en-US" dirty="0" smtClean="0"/>
              <a:t>자로 시작한다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스윙 컴포넌트의 공통 </a:t>
            </a:r>
            <a:r>
              <a:rPr lang="ko-KR" altLang="en-US" sz="2400" dirty="0" err="1" smtClean="0"/>
              <a:t>메소드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JComponent</a:t>
            </a:r>
            <a:r>
              <a:rPr lang="ko-KR" altLang="en-US" sz="2400" dirty="0" smtClean="0"/>
              <a:t>의 </a:t>
            </a:r>
            <a:r>
              <a:rPr lang="ko-KR" altLang="en-US" sz="2400" dirty="0" err="1" smtClean="0"/>
              <a:t>메소드</a:t>
            </a:r>
            <a:endParaRPr lang="ko-KR" altLang="en-US" sz="24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err="1" smtClean="0"/>
              <a:t>JComponent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스윙 컴포넌트는 모두 상속받는 슈퍼 클래스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추상 클래스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스윙 컴포넌트들이 상속받는 공통 </a:t>
            </a:r>
            <a:r>
              <a:rPr lang="ko-KR" altLang="en-US" sz="1400" dirty="0" err="1" smtClean="0"/>
              <a:t>메소드와</a:t>
            </a:r>
            <a:r>
              <a:rPr lang="ko-KR" altLang="en-US" sz="1400" dirty="0" smtClean="0"/>
              <a:t> 상수 구현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JComponent</a:t>
            </a:r>
            <a:r>
              <a:rPr lang="ko-KR" altLang="en-US" sz="1400" dirty="0" smtClean="0"/>
              <a:t>의 주요 </a:t>
            </a:r>
            <a:r>
              <a:rPr lang="ko-KR" altLang="en-US" sz="1400" err="1" smtClean="0"/>
              <a:t>메소드</a:t>
            </a:r>
            <a:r>
              <a:rPr lang="ko-KR" altLang="en-US" sz="1400" smtClean="0"/>
              <a:t> 사례</a:t>
            </a:r>
            <a:r>
              <a:rPr lang="en-US" altLang="ko-KR" sz="1400" smtClean="0"/>
              <a:t>(</a:t>
            </a:r>
            <a:r>
              <a:rPr lang="en-US" altLang="ko-KR" sz="1400" smtClean="0">
                <a:solidFill>
                  <a:srgbClr val="FF0000"/>
                </a:solidFill>
              </a:rPr>
              <a:t>api document</a:t>
            </a:r>
            <a:r>
              <a:rPr lang="ko-KR" altLang="en-US" sz="1400" smtClean="0">
                <a:solidFill>
                  <a:srgbClr val="FF0000"/>
                </a:solidFill>
              </a:rPr>
              <a:t>에서 참조</a:t>
            </a:r>
            <a:r>
              <a:rPr lang="en-US" altLang="ko-KR" sz="1400" smtClean="0"/>
              <a:t>)</a:t>
            </a:r>
            <a:endParaRPr lang="en-US" altLang="ko-KR" sz="1400" dirty="0" smtClean="0"/>
          </a:p>
          <a:p>
            <a:endParaRPr lang="ko-KR" altLang="en-US" sz="16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4" y="2924944"/>
            <a:ext cx="4660032" cy="314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90060"/>
            <a:ext cx="4553397" cy="39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81" y="4272557"/>
            <a:ext cx="2356819" cy="18451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82" y="1668050"/>
            <a:ext cx="2356819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1974" y="228600"/>
            <a:ext cx="8768893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 : </a:t>
            </a:r>
            <a:r>
              <a:rPr lang="ko-KR" altLang="en-US" sz="2400" dirty="0"/>
              <a:t>스윙 컴포넌트의 공통 기능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JComponent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975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JComponentEx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JFrame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JComponentEx() {</a:t>
            </a:r>
          </a:p>
          <a:p>
            <a:pPr defTabSz="180000"/>
            <a:r>
              <a:rPr lang="en-US" altLang="ko-KR" sz="1200" dirty="0" smtClean="0"/>
              <a:t>		super("</a:t>
            </a:r>
            <a:r>
              <a:rPr lang="en-US" altLang="ko-KR" sz="1200" dirty="0" err="1" smtClean="0"/>
              <a:t>JComponent</a:t>
            </a:r>
            <a:r>
              <a:rPr lang="ko-KR" altLang="en-US" sz="1200" dirty="0" smtClean="0"/>
              <a:t>의 공통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예제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dirty="0" smtClean="0"/>
              <a:t>		Container c = </a:t>
            </a:r>
            <a:r>
              <a:rPr lang="en-US" altLang="ko-KR" sz="1200" dirty="0" err="1" smtClean="0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b1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("Magenta/Yellow Button");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b2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(" Disabled Button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b3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("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getY</a:t>
            </a:r>
            <a:r>
              <a:rPr lang="en-US" altLang="ko-KR" sz="1200" dirty="0" smtClean="0"/>
              <a:t>()");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b1.setBackground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 smtClean="0"/>
              <a:t>);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b1.setForeground(</a:t>
            </a:r>
            <a:r>
              <a:rPr lang="en-US" altLang="ko-KR" sz="1200" dirty="0" err="1" smtClean="0"/>
              <a:t>Color.MAGENTA</a:t>
            </a:r>
            <a:r>
              <a:rPr lang="en-US" altLang="ko-KR" sz="1200" dirty="0" smtClean="0"/>
              <a:t>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b1.setFont</a:t>
            </a:r>
            <a:r>
              <a:rPr lang="en-US" altLang="ko-KR" sz="1200" dirty="0" smtClean="0"/>
              <a:t>(new Font("Arial", </a:t>
            </a:r>
            <a:r>
              <a:rPr lang="en-US" altLang="ko-KR" sz="1200" dirty="0" err="1" smtClean="0"/>
              <a:t>Font.ITALIC</a:t>
            </a:r>
            <a:r>
              <a:rPr lang="en-US" altLang="ko-KR" sz="1200" dirty="0" smtClean="0"/>
              <a:t>, 20));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b2.setEnabled</a:t>
            </a:r>
            <a:r>
              <a:rPr lang="en-US" altLang="ko-KR" sz="1200" dirty="0" smtClean="0"/>
              <a:t>(false); </a:t>
            </a:r>
          </a:p>
          <a:p>
            <a:pPr defTabSz="180000"/>
            <a:r>
              <a:rPr lang="en-US" altLang="ko-KR" sz="1200" dirty="0"/>
              <a:t>		b3.addActionListener(new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	public 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b.getX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"," + </a:t>
            </a:r>
            <a:r>
              <a:rPr lang="en-US" altLang="ko-KR" sz="1200" b="1" dirty="0" err="1"/>
              <a:t>b.getY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});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(b1); 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(b2); 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(b3);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(260,200); 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JComponentEx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524328" y="2311823"/>
            <a:ext cx="966944" cy="289441"/>
          </a:xfrm>
          <a:prstGeom prst="wedgeRoundRectCallout">
            <a:avLst>
              <a:gd name="adj1" fmla="val -139504"/>
              <a:gd name="adj2" fmla="val 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비활성 버튼</a:t>
            </a: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664536" y="1638359"/>
            <a:ext cx="1247361" cy="459700"/>
          </a:xfrm>
          <a:prstGeom prst="wedgeRoundRectCallout">
            <a:avLst>
              <a:gd name="adj1" fmla="val -87306"/>
              <a:gd name="adj2" fmla="val 577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"Arial" </a:t>
            </a:r>
            <a:r>
              <a:rPr lang="ko-KR" altLang="en-US" sz="1050" dirty="0"/>
              <a:t>로 </a:t>
            </a:r>
            <a:r>
              <a:rPr lang="en-US" altLang="ko-KR" sz="1050" dirty="0"/>
              <a:t>20</a:t>
            </a:r>
            <a:r>
              <a:rPr lang="ko-KR" altLang="en-US" sz="1050" dirty="0"/>
              <a:t>픽셀</a:t>
            </a:r>
          </a:p>
          <a:p>
            <a:r>
              <a:rPr lang="ko-KR" altLang="en-US" sz="1050" dirty="0"/>
              <a:t>크기의 폰트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425357" y="5301208"/>
            <a:ext cx="1486540" cy="459700"/>
          </a:xfrm>
          <a:prstGeom prst="wedgeRoundRectCallout">
            <a:avLst>
              <a:gd name="adj1" fmla="val -116588"/>
              <a:gd name="adj2" fmla="val -7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50" dirty="0"/>
              <a:t>클릭하면 </a:t>
            </a:r>
            <a:r>
              <a:rPr lang="ko-KR" altLang="en-US" sz="1050" dirty="0" err="1"/>
              <a:t>타이틀바에</a:t>
            </a:r>
            <a:endParaRPr lang="ko-KR" altLang="en-US" sz="1050" dirty="0"/>
          </a:p>
          <a:p>
            <a:r>
              <a:rPr lang="ko-KR" altLang="en-US" sz="1050" dirty="0"/>
              <a:t>버튼의 좌표 출력</a:t>
            </a:r>
          </a:p>
        </p:txBody>
      </p:sp>
      <p:sp>
        <p:nvSpPr>
          <p:cNvPr id="12" name="타원 11"/>
          <p:cNvSpPr/>
          <p:nvPr/>
        </p:nvSpPr>
        <p:spPr>
          <a:xfrm>
            <a:off x="5004048" y="4221088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08104" y="354989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초기 상태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4867639" y="6185534"/>
            <a:ext cx="2488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getY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버튼이 클릭된 상태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90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JLabel</a:t>
            </a:r>
            <a:r>
              <a:rPr lang="ko-KR" altLang="en-US" dirty="0" smtClean="0"/>
              <a:t>로 문자열과 이미지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JLabel</a:t>
            </a:r>
            <a:r>
              <a:rPr lang="ko-KR" altLang="en-US" sz="2000" dirty="0" smtClean="0"/>
              <a:t>의 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문자열</a:t>
            </a:r>
            <a:r>
              <a:rPr lang="ko-KR" altLang="en-US" sz="1800" dirty="0"/>
              <a:t>이</a:t>
            </a:r>
            <a:r>
              <a:rPr lang="ko-KR" altLang="en-US" sz="1800" dirty="0" smtClean="0"/>
              <a:t>나 이미지를 화면에 출력하기 위한 목적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레이블 생성</a:t>
            </a:r>
            <a:endParaRPr lang="en-US" altLang="ko-KR" sz="20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65459" cy="172819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레이블 생성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6449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문자열 레이블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이미지 레이블 생성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이미지 파일로부터 이미지를 읽기 위해 </a:t>
            </a:r>
            <a:r>
              <a:rPr lang="en-US" altLang="ko-KR" sz="1800" dirty="0" err="1" smtClean="0"/>
              <a:t>ImageIcon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다룰 수 있는 이미지 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png</a:t>
            </a:r>
            <a:r>
              <a:rPr lang="en-US" altLang="ko-KR" sz="1800" dirty="0" smtClean="0"/>
              <a:t>, gif, jpg</a:t>
            </a:r>
          </a:p>
          <a:p>
            <a:pPr lvl="2"/>
            <a:r>
              <a:rPr lang="en-US" altLang="ko-KR" sz="1600" dirty="0" smtClean="0"/>
              <a:t>sunset.jpg</a:t>
            </a:r>
            <a:r>
              <a:rPr lang="ko-KR" altLang="en-US" sz="1600" dirty="0" smtClean="0"/>
              <a:t>의 경로명이  </a:t>
            </a:r>
            <a:r>
              <a:rPr lang="en-US" altLang="ko-KR" sz="1600" dirty="0" smtClean="0"/>
              <a:t>"images/sunset.jpg"</a:t>
            </a:r>
            <a:r>
              <a:rPr lang="ko-KR" altLang="en-US" sz="1600" dirty="0" smtClean="0"/>
              <a:t>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수평 정렬 값을 가진 레이블 컴포넌트 생성</a:t>
            </a:r>
            <a:endParaRPr lang="en-US" altLang="ko-KR" sz="2000" dirty="0" smtClean="0"/>
          </a:p>
          <a:p>
            <a:pPr lvl="2"/>
            <a:r>
              <a:rPr lang="ko-KR" altLang="en-US" sz="1600" dirty="0"/>
              <a:t>수평 </a:t>
            </a:r>
            <a:r>
              <a:rPr lang="ko-KR" altLang="en-US" sz="1600" dirty="0" smtClean="0"/>
              <a:t>정렬로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문자열과 이미지를 모두 가진 레이블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1785926"/>
            <a:ext cx="478634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textLabel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7290" y="4005482"/>
            <a:ext cx="580813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imageLabel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(image);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57290" y="5733256"/>
            <a:ext cx="62390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label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", image, </a:t>
            </a:r>
            <a:r>
              <a:rPr lang="en-US" altLang="ko-KR" sz="1400" dirty="0" err="1" smtClean="0"/>
              <a:t>SwingConstants.CENTER</a:t>
            </a:r>
            <a:r>
              <a:rPr lang="en-US" altLang="ko-KR" sz="14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167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4461</TotalTime>
  <Words>4898</Words>
  <Application>Microsoft Office PowerPoint</Application>
  <PresentationFormat>화면 슬라이드 쇼(4:3)</PresentationFormat>
  <Paragraphs>977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바탕</vt:lpstr>
      <vt:lpstr>휴먼편지체</vt:lpstr>
      <vt:lpstr>Wingdings</vt:lpstr>
      <vt:lpstr>Wingdings 2</vt:lpstr>
      <vt:lpstr>가을</vt:lpstr>
      <vt:lpstr>PowerPoint 프레젠테이션</vt:lpstr>
      <vt:lpstr>학습 목표</vt:lpstr>
      <vt:lpstr>TIP! Eclipse에서 import하는 법</vt:lpstr>
      <vt:lpstr>자바의 GUI 프로그래밍 방법</vt:lpstr>
      <vt:lpstr>컴포넌트 기반 GUI 프로그래밍에 사용되는 스윙 컴포넌트</vt:lpstr>
      <vt:lpstr>스윙 컴포넌트의 공통 메소드, JComponent의 메소드</vt:lpstr>
      <vt:lpstr>예제 10-1 : 스윙 컴포넌트의 공통 기능, JComponent의 메소드</vt:lpstr>
      <vt:lpstr>JLabel로 문자열과 이미지 출력</vt:lpstr>
      <vt:lpstr>레이블 생성 예</vt:lpstr>
      <vt:lpstr>예제 10-2 : JLabel 이용 문자열과 이미지 출력</vt:lpstr>
      <vt:lpstr>JButton으로 버튼 만들기</vt:lpstr>
      <vt:lpstr>이미지 버튼 만들기</vt:lpstr>
      <vt:lpstr>이미지 버튼에 이미지 설정</vt:lpstr>
      <vt:lpstr>예제 10-3 : JButton을 이용한 이미지 버튼 만들기</vt:lpstr>
      <vt:lpstr>JCheckBox로 체크박스 만들기</vt:lpstr>
      <vt:lpstr>예제 10-4 : JCheckBox로 체크박스 만들기</vt:lpstr>
      <vt:lpstr>체크박스에 Item 이벤트 처리</vt:lpstr>
      <vt:lpstr>예제 10-5 : ItemEvent를 활용하여 체크박스로 가격 합산 응용</vt:lpstr>
      <vt:lpstr>예제 10-5 정답</vt:lpstr>
      <vt:lpstr>JRadioButton으로 라디오버튼 만들기</vt:lpstr>
      <vt:lpstr>라디오버튼 생성 및 Item 이벤트 처리</vt:lpstr>
      <vt:lpstr>예제 10-6 : JRadioButton으로 라디오버튼 만들기</vt:lpstr>
      <vt:lpstr>JTextField로 한 줄 입력 창 만들기</vt:lpstr>
      <vt:lpstr>예제 10-7 : JTextField로 텍스트필드 만들기</vt:lpstr>
      <vt:lpstr>TextArea로 여러 줄의 입력 창 만들기</vt:lpstr>
      <vt:lpstr>텍스트영역 생성 예</vt:lpstr>
      <vt:lpstr>예제 10-8 : JTextArea로 여러 줄이 입력되는 창 만들기</vt:lpstr>
      <vt:lpstr>JList&lt;E&gt;</vt:lpstr>
      <vt:lpstr>예제 10-9 : JList&lt;E&gt;로 다양한 리스트 만들기</vt:lpstr>
      <vt:lpstr>JComboBox&lt;E&gt;</vt:lpstr>
      <vt:lpstr>예제 10-10 : JComboBox&lt;E&gt;로 콤보박스 만들고 활용하기</vt:lpstr>
      <vt:lpstr>메뉴 구성</vt:lpstr>
      <vt:lpstr>메뉴 만드는 과정</vt:lpstr>
      <vt:lpstr>예제 10-11 : 메뉴 만들기</vt:lpstr>
      <vt:lpstr>메뉴아이템에 Action 이벤트 달기</vt:lpstr>
      <vt:lpstr>예제 10-12 : 메뉴에 Action 리스너 활용</vt:lpstr>
      <vt:lpstr>예제 10-12 정답</vt:lpstr>
      <vt:lpstr>팝업 다이얼로그, JOptionPane</vt:lpstr>
      <vt:lpstr>확인 다이얼로그</vt:lpstr>
      <vt:lpstr>메시지 다이얼로그</vt:lpstr>
      <vt:lpstr>예제 10-13 : JOptionPane으로 3가지 팝업 다이얼로그 만들기</vt:lpstr>
      <vt:lpstr>예제 10-13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216</cp:revision>
  <dcterms:created xsi:type="dcterms:W3CDTF">2011-08-27T14:53:28Z</dcterms:created>
  <dcterms:modified xsi:type="dcterms:W3CDTF">2022-05-09T07:15:42Z</dcterms:modified>
</cp:coreProperties>
</file>